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3" r:id="rId6"/>
    <p:sldId id="265" r:id="rId7"/>
    <p:sldId id="261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EA7C87-1879-44C5-ADEF-A61727B4DC35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5A024-8BCE-4540-AF00-C6AD6B4B74EC}">
      <dgm:prSet custT="1"/>
      <dgm:spPr/>
      <dgm:t>
        <a:bodyPr/>
        <a:lstStyle/>
        <a:p>
          <a:pPr algn="just"/>
          <a:r>
            <a:rPr lang="ru-RU" sz="1400" dirty="0" smtClean="0">
              <a:effectLst/>
              <a:latin typeface="Times New Roman"/>
              <a:ea typeface="Times New Roman"/>
              <a:cs typeface="Times New Roman"/>
            </a:rPr>
            <a:t>сформировать у студентов </a:t>
          </a:r>
          <a:r>
            <a:rPr lang="ru-RU" sz="1400" b="1" dirty="0" smtClean="0">
              <a:effectLst/>
              <a:latin typeface="Times New Roman"/>
              <a:ea typeface="Times New Roman"/>
              <a:cs typeface="Times New Roman"/>
            </a:rPr>
            <a:t>познавательную активность и интерес </a:t>
          </a:r>
          <a:r>
            <a:rPr lang="ru-RU" sz="1400" dirty="0" smtClean="0">
              <a:effectLst/>
              <a:latin typeface="Times New Roman"/>
              <a:ea typeface="Times New Roman"/>
              <a:cs typeface="Times New Roman"/>
            </a:rPr>
            <a:t>к проблемам адаптивной физической культуры, основанные на личностно-ориентированной аксиологической концепции отношения к инвалидам и лицам с отклонениями в состоянии здоровья</a:t>
          </a:r>
          <a:r>
            <a:rPr lang="ru-RU" sz="1200" dirty="0" smtClean="0">
              <a:effectLst/>
              <a:latin typeface="Times New Roman"/>
              <a:ea typeface="Times New Roman"/>
              <a:cs typeface="Times New Roman"/>
            </a:rPr>
            <a:t>;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AC70150-F1B7-4CE6-9FCC-A252F6CE6AE6}" type="parTrans" cxnId="{55A9121B-03A7-4C82-8883-F081874CA7A7}">
      <dgm:prSet/>
      <dgm:spPr/>
      <dgm:t>
        <a:bodyPr/>
        <a:lstStyle/>
        <a:p>
          <a:endParaRPr lang="ru-RU"/>
        </a:p>
      </dgm:t>
    </dgm:pt>
    <dgm:pt modelId="{DB2540DA-4B8B-49FE-B2CB-DF3BB23C8253}" type="sibTrans" cxnId="{55A9121B-03A7-4C82-8883-F081874CA7A7}">
      <dgm:prSet/>
      <dgm:spPr/>
      <dgm:t>
        <a:bodyPr/>
        <a:lstStyle/>
        <a:p>
          <a:endParaRPr lang="ru-RU"/>
        </a:p>
      </dgm:t>
    </dgm:pt>
    <dgm:pt modelId="{6086FAC1-51CA-4068-B7C2-450BE9213844}">
      <dgm:prSet custT="1"/>
      <dgm:spPr/>
      <dgm:t>
        <a:bodyPr/>
        <a:lstStyle/>
        <a:p>
          <a:pPr algn="just"/>
          <a:r>
            <a:rPr lang="ru-RU" sz="1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обеспечить о</a:t>
          </a:r>
          <a:r>
            <a:rPr lang="ru-RU" sz="14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своение</a:t>
          </a:r>
          <a:r>
            <a:rPr lang="ru-RU" sz="1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студентами </a:t>
          </a:r>
          <a:r>
            <a:rPr lang="ru-RU" sz="14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опыта эмоционально-ценностного отношения </a:t>
          </a:r>
          <a:r>
            <a:rPr lang="ru-RU" sz="14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к будущей профессиональной деятельности и на этой основе сформировать у них убеждение в необходимости высококвалифицированных специалистов.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E292D61-2419-48D0-AF60-668EB8B7EFA8}" type="parTrans" cxnId="{A9E1C3AF-AAC7-4FE4-86E6-FECD89D9C687}">
      <dgm:prSet/>
      <dgm:spPr/>
      <dgm:t>
        <a:bodyPr/>
        <a:lstStyle/>
        <a:p>
          <a:endParaRPr lang="ru-RU"/>
        </a:p>
      </dgm:t>
    </dgm:pt>
    <dgm:pt modelId="{61B1A242-A266-4E9D-8450-BBAF1013B6C9}" type="sibTrans" cxnId="{A9E1C3AF-AAC7-4FE4-86E6-FECD89D9C687}">
      <dgm:prSet/>
      <dgm:spPr/>
      <dgm:t>
        <a:bodyPr/>
        <a:lstStyle/>
        <a:p>
          <a:endParaRPr lang="ru-RU"/>
        </a:p>
      </dgm:t>
    </dgm:pt>
    <dgm:pt modelId="{856A8675-2FC7-430B-AD40-C2BD67FB503C}">
      <dgm:prSet custT="1"/>
      <dgm:spPr/>
      <dgm:t>
        <a:bodyPr/>
        <a:lstStyle/>
        <a:p>
          <a:pPr algn="just"/>
          <a:r>
            <a:rPr lang="ru-RU" sz="1400" dirty="0" smtClean="0">
              <a:effectLst/>
              <a:latin typeface="Times New Roman"/>
              <a:ea typeface="Times New Roman"/>
              <a:cs typeface="Times New Roman"/>
            </a:rPr>
            <a:t>сформировать у студентов </a:t>
          </a:r>
          <a:r>
            <a:rPr lang="ru-RU" sz="1400" b="1" dirty="0" smtClean="0">
              <a:effectLst/>
              <a:latin typeface="Times New Roman"/>
              <a:ea typeface="Times New Roman"/>
              <a:cs typeface="Times New Roman"/>
            </a:rPr>
            <a:t>стремление к самостоятельности и творчеству </a:t>
          </a:r>
          <a:r>
            <a:rPr lang="ru-RU" sz="1400" dirty="0" smtClean="0">
              <a:effectLst/>
              <a:latin typeface="Times New Roman"/>
              <a:ea typeface="Times New Roman"/>
              <a:cs typeface="Times New Roman"/>
            </a:rPr>
            <a:t>в процессе обучения, приобщить их к научно-исследовательской работе, обеспечить освоение ими опыта творческой деятельности;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95523B9-0D0B-4A7D-9295-547E78FE25AC}" type="parTrans" cxnId="{3AAE34EB-CDED-42B3-B5E1-893FA73FE617}">
      <dgm:prSet/>
      <dgm:spPr/>
      <dgm:t>
        <a:bodyPr/>
        <a:lstStyle/>
        <a:p>
          <a:endParaRPr lang="ru-RU"/>
        </a:p>
      </dgm:t>
    </dgm:pt>
    <dgm:pt modelId="{DC2CEEC5-DCCD-4E1E-A75C-5ED81E01E11E}" type="sibTrans" cxnId="{3AAE34EB-CDED-42B3-B5E1-893FA73FE617}">
      <dgm:prSet/>
      <dgm:spPr/>
      <dgm:t>
        <a:bodyPr/>
        <a:lstStyle/>
        <a:p>
          <a:endParaRPr lang="ru-RU"/>
        </a:p>
      </dgm:t>
    </dgm:pt>
    <dgm:pt modelId="{DD653511-AC08-4335-9507-57CBAF618318}">
      <dgm:prSet custT="1"/>
      <dgm:spPr/>
      <dgm:t>
        <a:bodyPr/>
        <a:lstStyle/>
        <a:p>
          <a:pPr algn="just"/>
          <a:r>
            <a:rPr lang="ru-RU" sz="1400" dirty="0" smtClean="0">
              <a:effectLst/>
              <a:latin typeface="Times New Roman"/>
              <a:ea typeface="Times New Roman"/>
            </a:rPr>
            <a:t>сформировать у студента </a:t>
          </a:r>
          <a:r>
            <a:rPr lang="ru-RU" sz="1400" b="1" dirty="0" smtClean="0">
              <a:effectLst/>
              <a:latin typeface="Times New Roman"/>
              <a:ea typeface="Times New Roman"/>
            </a:rPr>
            <a:t>самостоятельность и творчество при использовании различных спортивных методик и технологий,</a:t>
          </a:r>
          <a:r>
            <a:rPr lang="ru-RU" sz="1400" dirty="0" smtClean="0">
              <a:effectLst/>
              <a:latin typeface="Times New Roman"/>
              <a:ea typeface="Times New Roman"/>
            </a:rPr>
            <a:t> обеспечить освоение ими опыта творческой методической и практической  деятельности в процессе применения физических упражнений и естественно-средовых и гигиенических факторов;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729F601-5F45-4EAC-9EB2-805AE7B87614}" type="parTrans" cxnId="{7BC4CBDC-0928-4E39-B678-BCAE66256E6B}">
      <dgm:prSet/>
      <dgm:spPr/>
      <dgm:t>
        <a:bodyPr/>
        <a:lstStyle/>
        <a:p>
          <a:endParaRPr lang="ru-RU"/>
        </a:p>
      </dgm:t>
    </dgm:pt>
    <dgm:pt modelId="{188B3A43-0974-4A9D-9AA1-8757F6EEBF3A}" type="sibTrans" cxnId="{7BC4CBDC-0928-4E39-B678-BCAE66256E6B}">
      <dgm:prSet/>
      <dgm:spPr/>
      <dgm:t>
        <a:bodyPr/>
        <a:lstStyle/>
        <a:p>
          <a:endParaRPr lang="ru-RU"/>
        </a:p>
      </dgm:t>
    </dgm:pt>
    <dgm:pt modelId="{C3495873-E5DB-49B1-80A0-6235B37A19AF}" type="pres">
      <dgm:prSet presAssocID="{B0EA7C87-1879-44C5-ADEF-A61727B4DC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A8D373-8073-4998-9154-0D2694FF0146}" type="pres">
      <dgm:prSet presAssocID="{4255A024-8BCE-4540-AF00-C6AD6B4B74EC}" presName="composite" presStyleCnt="0"/>
      <dgm:spPr/>
    </dgm:pt>
    <dgm:pt modelId="{5149E6D1-3057-4937-8D82-D9B7D143265A}" type="pres">
      <dgm:prSet presAssocID="{4255A024-8BCE-4540-AF00-C6AD6B4B74EC}" presName="imgShp" presStyleLbl="fgImgPlace1" presStyleIdx="0" presStyleCnt="4" custScaleX="168913" custScaleY="141094" custLinFactNeighborX="-69161" custLinFactNeighborY="-82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  <dgm:t>
        <a:bodyPr/>
        <a:lstStyle/>
        <a:p>
          <a:endParaRPr lang="ru-RU"/>
        </a:p>
      </dgm:t>
    </dgm:pt>
    <dgm:pt modelId="{DC5F82FF-90D6-491E-B9E7-22DD45D42C1B}" type="pres">
      <dgm:prSet presAssocID="{4255A024-8BCE-4540-AF00-C6AD6B4B74EC}" presName="txShp" presStyleLbl="node1" presStyleIdx="0" presStyleCnt="4" custScaleX="122278" custScaleY="117755" custLinFactNeighborX="11524" custLinFactNeighborY="5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88B01-A5FB-4440-B9C6-2BC44A87D3D3}" type="pres">
      <dgm:prSet presAssocID="{DB2540DA-4B8B-49FE-B2CB-DF3BB23C8253}" presName="spacing" presStyleCnt="0"/>
      <dgm:spPr/>
    </dgm:pt>
    <dgm:pt modelId="{FCAC621A-952C-466E-A219-07DFFFED960B}" type="pres">
      <dgm:prSet presAssocID="{856A8675-2FC7-430B-AD40-C2BD67FB503C}" presName="composite" presStyleCnt="0"/>
      <dgm:spPr/>
    </dgm:pt>
    <dgm:pt modelId="{2E9C9ED4-B066-4072-AC28-F37C62AE8EF9}" type="pres">
      <dgm:prSet presAssocID="{856A8675-2FC7-430B-AD40-C2BD67FB503C}" presName="imgShp" presStyleLbl="fgImgPlace1" presStyleIdx="1" presStyleCnt="4" custScaleX="173108" custScaleY="164592" custLinFactNeighborX="-80517" custLinFactNeighborY="-3469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ru-RU"/>
        </a:p>
      </dgm:t>
    </dgm:pt>
    <dgm:pt modelId="{33C40610-4C4D-4A07-920A-5D4512AD6346}" type="pres">
      <dgm:prSet presAssocID="{856A8675-2FC7-430B-AD40-C2BD67FB503C}" presName="txShp" presStyleLbl="node1" presStyleIdx="1" presStyleCnt="4" custScaleX="129454" custScaleY="131372" custLinFactNeighborX="10501" custLinFactNeighborY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0520DF-F3FA-45D2-AE27-5065195A8A97}" type="pres">
      <dgm:prSet presAssocID="{DC2CEEC5-DCCD-4E1E-A75C-5ED81E01E11E}" presName="spacing" presStyleCnt="0"/>
      <dgm:spPr/>
    </dgm:pt>
    <dgm:pt modelId="{8071C801-E114-414E-9AB1-ABAE2A801F1D}" type="pres">
      <dgm:prSet presAssocID="{6086FAC1-51CA-4068-B7C2-450BE9213844}" presName="composite" presStyleCnt="0"/>
      <dgm:spPr/>
    </dgm:pt>
    <dgm:pt modelId="{455CAA78-8633-4CBD-976B-C2714EC5B157}" type="pres">
      <dgm:prSet presAssocID="{6086FAC1-51CA-4068-B7C2-450BE9213844}" presName="imgShp" presStyleLbl="fgImgPlace1" presStyleIdx="2" presStyleCnt="4" custScaleX="168889" custScaleY="138423" custLinFactNeighborX="-86220" custLinFactNeighborY="-6059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  <dgm:t>
        <a:bodyPr/>
        <a:lstStyle/>
        <a:p>
          <a:endParaRPr lang="ru-RU"/>
        </a:p>
      </dgm:t>
    </dgm:pt>
    <dgm:pt modelId="{93C9CA1B-5513-4BBA-9666-00C88D19FAF2}" type="pres">
      <dgm:prSet presAssocID="{6086FAC1-51CA-4068-B7C2-450BE9213844}" presName="txShp" presStyleLbl="node1" presStyleIdx="2" presStyleCnt="4" custScaleX="124042" custLinFactNeighborX="10191" custLinFactNeighborY="-24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914AE-BEF2-463B-BF78-3E5902A9A8EF}" type="pres">
      <dgm:prSet presAssocID="{61B1A242-A266-4E9D-8450-BBAF1013B6C9}" presName="spacing" presStyleCnt="0"/>
      <dgm:spPr/>
    </dgm:pt>
    <dgm:pt modelId="{F64DB516-0862-4EA6-8F44-C3E7810C515A}" type="pres">
      <dgm:prSet presAssocID="{DD653511-AC08-4335-9507-57CBAF618318}" presName="composite" presStyleCnt="0"/>
      <dgm:spPr/>
    </dgm:pt>
    <dgm:pt modelId="{D9B649E7-8B68-456B-9927-513A39EF546A}" type="pres">
      <dgm:prSet presAssocID="{DD653511-AC08-4335-9507-57CBAF618318}" presName="imgShp" presStyleLbl="fgImgPlace1" presStyleIdx="3" presStyleCnt="4" custScaleX="210267" custScaleY="196616" custLinFactNeighborX="-88135" custLinFactNeighborY="-5006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ru-RU"/>
        </a:p>
      </dgm:t>
    </dgm:pt>
    <dgm:pt modelId="{E886AB2F-91B1-4B30-ACD8-7C378D16D962}" type="pres">
      <dgm:prSet presAssocID="{DD653511-AC08-4335-9507-57CBAF618318}" presName="txShp" presStyleLbl="node1" presStyleIdx="3" presStyleCnt="4" custScaleX="120484" custScaleY="132610" custLinFactNeighborX="9610" custLinFactNeighborY="-38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77F0ED-D77E-453E-ACAD-8CB5206F8AB2}" type="presOf" srcId="{4255A024-8BCE-4540-AF00-C6AD6B4B74EC}" destId="{DC5F82FF-90D6-491E-B9E7-22DD45D42C1B}" srcOrd="0" destOrd="0" presId="urn:microsoft.com/office/officeart/2005/8/layout/vList3"/>
    <dgm:cxn modelId="{9A66C3B9-78D1-4E43-9689-C8770A703FE3}" type="presOf" srcId="{856A8675-2FC7-430B-AD40-C2BD67FB503C}" destId="{33C40610-4C4D-4A07-920A-5D4512AD6346}" srcOrd="0" destOrd="0" presId="urn:microsoft.com/office/officeart/2005/8/layout/vList3"/>
    <dgm:cxn modelId="{7BC4CBDC-0928-4E39-B678-BCAE66256E6B}" srcId="{B0EA7C87-1879-44C5-ADEF-A61727B4DC35}" destId="{DD653511-AC08-4335-9507-57CBAF618318}" srcOrd="3" destOrd="0" parTransId="{2729F601-5F45-4EAC-9EB2-805AE7B87614}" sibTransId="{188B3A43-0974-4A9D-9AA1-8757F6EEBF3A}"/>
    <dgm:cxn modelId="{A9E1C3AF-AAC7-4FE4-86E6-FECD89D9C687}" srcId="{B0EA7C87-1879-44C5-ADEF-A61727B4DC35}" destId="{6086FAC1-51CA-4068-B7C2-450BE9213844}" srcOrd="2" destOrd="0" parTransId="{AE292D61-2419-48D0-AF60-668EB8B7EFA8}" sibTransId="{61B1A242-A266-4E9D-8450-BBAF1013B6C9}"/>
    <dgm:cxn modelId="{2C25FC36-79F5-49C1-8230-DF3223ED50D9}" type="presOf" srcId="{DD653511-AC08-4335-9507-57CBAF618318}" destId="{E886AB2F-91B1-4B30-ACD8-7C378D16D962}" srcOrd="0" destOrd="0" presId="urn:microsoft.com/office/officeart/2005/8/layout/vList3"/>
    <dgm:cxn modelId="{55A9121B-03A7-4C82-8883-F081874CA7A7}" srcId="{B0EA7C87-1879-44C5-ADEF-A61727B4DC35}" destId="{4255A024-8BCE-4540-AF00-C6AD6B4B74EC}" srcOrd="0" destOrd="0" parTransId="{EAC70150-F1B7-4CE6-9FCC-A252F6CE6AE6}" sibTransId="{DB2540DA-4B8B-49FE-B2CB-DF3BB23C8253}"/>
    <dgm:cxn modelId="{3AAE34EB-CDED-42B3-B5E1-893FA73FE617}" srcId="{B0EA7C87-1879-44C5-ADEF-A61727B4DC35}" destId="{856A8675-2FC7-430B-AD40-C2BD67FB503C}" srcOrd="1" destOrd="0" parTransId="{895523B9-0D0B-4A7D-9295-547E78FE25AC}" sibTransId="{DC2CEEC5-DCCD-4E1E-A75C-5ED81E01E11E}"/>
    <dgm:cxn modelId="{1E29E699-3927-4976-8CDD-C50FD36F8758}" type="presOf" srcId="{B0EA7C87-1879-44C5-ADEF-A61727B4DC35}" destId="{C3495873-E5DB-49B1-80A0-6235B37A19AF}" srcOrd="0" destOrd="0" presId="urn:microsoft.com/office/officeart/2005/8/layout/vList3"/>
    <dgm:cxn modelId="{E3C7763D-06F6-4C9E-800F-3786B6C9E685}" type="presOf" srcId="{6086FAC1-51CA-4068-B7C2-450BE9213844}" destId="{93C9CA1B-5513-4BBA-9666-00C88D19FAF2}" srcOrd="0" destOrd="0" presId="urn:microsoft.com/office/officeart/2005/8/layout/vList3"/>
    <dgm:cxn modelId="{AFDB9DD8-CA00-40C8-B381-2BAB48C458DE}" type="presParOf" srcId="{C3495873-E5DB-49B1-80A0-6235B37A19AF}" destId="{82A8D373-8073-4998-9154-0D2694FF0146}" srcOrd="0" destOrd="0" presId="urn:microsoft.com/office/officeart/2005/8/layout/vList3"/>
    <dgm:cxn modelId="{9D119A6B-354C-4ED3-8A77-1B5DE3D8A329}" type="presParOf" srcId="{82A8D373-8073-4998-9154-0D2694FF0146}" destId="{5149E6D1-3057-4937-8D82-D9B7D143265A}" srcOrd="0" destOrd="0" presId="urn:microsoft.com/office/officeart/2005/8/layout/vList3"/>
    <dgm:cxn modelId="{FDCBDA48-4B1D-4789-97D6-D67ECB0E418B}" type="presParOf" srcId="{82A8D373-8073-4998-9154-0D2694FF0146}" destId="{DC5F82FF-90D6-491E-B9E7-22DD45D42C1B}" srcOrd="1" destOrd="0" presId="urn:microsoft.com/office/officeart/2005/8/layout/vList3"/>
    <dgm:cxn modelId="{7A55826B-7D99-43B4-AEB6-FD44798FE4DB}" type="presParOf" srcId="{C3495873-E5DB-49B1-80A0-6235B37A19AF}" destId="{32C88B01-A5FB-4440-B9C6-2BC44A87D3D3}" srcOrd="1" destOrd="0" presId="urn:microsoft.com/office/officeart/2005/8/layout/vList3"/>
    <dgm:cxn modelId="{262416DF-D76B-4872-ACF0-D859292FF52A}" type="presParOf" srcId="{C3495873-E5DB-49B1-80A0-6235B37A19AF}" destId="{FCAC621A-952C-466E-A219-07DFFFED960B}" srcOrd="2" destOrd="0" presId="urn:microsoft.com/office/officeart/2005/8/layout/vList3"/>
    <dgm:cxn modelId="{7B111800-53D6-4611-B955-2614D88547DA}" type="presParOf" srcId="{FCAC621A-952C-466E-A219-07DFFFED960B}" destId="{2E9C9ED4-B066-4072-AC28-F37C62AE8EF9}" srcOrd="0" destOrd="0" presId="urn:microsoft.com/office/officeart/2005/8/layout/vList3"/>
    <dgm:cxn modelId="{D7B7E372-98A3-4647-B076-73BE3A092D83}" type="presParOf" srcId="{FCAC621A-952C-466E-A219-07DFFFED960B}" destId="{33C40610-4C4D-4A07-920A-5D4512AD6346}" srcOrd="1" destOrd="0" presId="urn:microsoft.com/office/officeart/2005/8/layout/vList3"/>
    <dgm:cxn modelId="{0B004A7F-C44D-401E-B742-9E4E7650D183}" type="presParOf" srcId="{C3495873-E5DB-49B1-80A0-6235B37A19AF}" destId="{B20520DF-F3FA-45D2-AE27-5065195A8A97}" srcOrd="3" destOrd="0" presId="urn:microsoft.com/office/officeart/2005/8/layout/vList3"/>
    <dgm:cxn modelId="{F2C83D58-4591-49CE-A29F-63B1F5426108}" type="presParOf" srcId="{C3495873-E5DB-49B1-80A0-6235B37A19AF}" destId="{8071C801-E114-414E-9AB1-ABAE2A801F1D}" srcOrd="4" destOrd="0" presId="urn:microsoft.com/office/officeart/2005/8/layout/vList3"/>
    <dgm:cxn modelId="{CF4426E2-03B1-4EDC-B6CF-F60C951D3A75}" type="presParOf" srcId="{8071C801-E114-414E-9AB1-ABAE2A801F1D}" destId="{455CAA78-8633-4CBD-976B-C2714EC5B157}" srcOrd="0" destOrd="0" presId="urn:microsoft.com/office/officeart/2005/8/layout/vList3"/>
    <dgm:cxn modelId="{39609315-5FCE-4788-BC43-A09D5BBCF559}" type="presParOf" srcId="{8071C801-E114-414E-9AB1-ABAE2A801F1D}" destId="{93C9CA1B-5513-4BBA-9666-00C88D19FAF2}" srcOrd="1" destOrd="0" presId="urn:microsoft.com/office/officeart/2005/8/layout/vList3"/>
    <dgm:cxn modelId="{7C2FBFEE-2B81-4CC2-AFEC-C7D96DF033E4}" type="presParOf" srcId="{C3495873-E5DB-49B1-80A0-6235B37A19AF}" destId="{BCF914AE-BEF2-463B-BF78-3E5902A9A8EF}" srcOrd="5" destOrd="0" presId="urn:microsoft.com/office/officeart/2005/8/layout/vList3"/>
    <dgm:cxn modelId="{4449262E-F2DB-4831-84EA-6EB6469D23B1}" type="presParOf" srcId="{C3495873-E5DB-49B1-80A0-6235B37A19AF}" destId="{F64DB516-0862-4EA6-8F44-C3E7810C515A}" srcOrd="6" destOrd="0" presId="urn:microsoft.com/office/officeart/2005/8/layout/vList3"/>
    <dgm:cxn modelId="{14537C2B-780A-4A49-A15C-7CC339E6A554}" type="presParOf" srcId="{F64DB516-0862-4EA6-8F44-C3E7810C515A}" destId="{D9B649E7-8B68-456B-9927-513A39EF546A}" srcOrd="0" destOrd="0" presId="urn:microsoft.com/office/officeart/2005/8/layout/vList3"/>
    <dgm:cxn modelId="{FE18A996-62F0-44C5-9DB8-7C4D136CD086}" type="presParOf" srcId="{F64DB516-0862-4EA6-8F44-C3E7810C515A}" destId="{E886AB2F-91B1-4B30-ACD8-7C378D16D96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F82FF-90D6-491E-B9E7-22DD45D42C1B}">
      <dsp:nvSpPr>
        <dsp:cNvPr id="0" name=""/>
        <dsp:cNvSpPr/>
      </dsp:nvSpPr>
      <dsp:spPr>
        <a:xfrm rot="10800000">
          <a:off x="1536748" y="124793"/>
          <a:ext cx="7348014" cy="85897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1672" tIns="53340" rIns="99568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/>
              <a:ea typeface="Times New Roman"/>
              <a:cs typeface="Times New Roman"/>
            </a:rPr>
            <a:t>сформировать у студентов </a:t>
          </a:r>
          <a:r>
            <a:rPr lang="ru-RU" sz="1400" b="1" kern="1200" dirty="0" smtClean="0">
              <a:effectLst/>
              <a:latin typeface="Times New Roman"/>
              <a:ea typeface="Times New Roman"/>
              <a:cs typeface="Times New Roman"/>
            </a:rPr>
            <a:t>познавательную активность и интерес </a:t>
          </a:r>
          <a:r>
            <a:rPr lang="ru-RU" sz="1400" kern="1200" dirty="0" smtClean="0">
              <a:effectLst/>
              <a:latin typeface="Times New Roman"/>
              <a:ea typeface="Times New Roman"/>
              <a:cs typeface="Times New Roman"/>
            </a:rPr>
            <a:t>к проблемам адаптивной физической культуры, основанные на личностно-ориентированной аксиологической концепции отношения к инвалидам и лицам с отклонениями в состоянии здоровья</a:t>
          </a:r>
          <a:r>
            <a:rPr lang="ru-RU" sz="1200" kern="1200" dirty="0" smtClean="0">
              <a:effectLst/>
              <a:latin typeface="Times New Roman"/>
              <a:ea typeface="Times New Roman"/>
              <a:cs typeface="Times New Roman"/>
            </a:rPr>
            <a:t>;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751492" y="124793"/>
        <a:ext cx="7133270" cy="858976"/>
      </dsp:txXfrm>
    </dsp:sp>
    <dsp:sp modelId="{5149E6D1-3057-4937-8D82-D9B7D143265A}">
      <dsp:nvSpPr>
        <dsp:cNvPr id="0" name=""/>
        <dsp:cNvSpPr/>
      </dsp:nvSpPr>
      <dsp:spPr>
        <a:xfrm>
          <a:off x="393033" y="0"/>
          <a:ext cx="1232154" cy="102922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C40610-4C4D-4A07-920A-5D4512AD6346}">
      <dsp:nvSpPr>
        <dsp:cNvPr id="0" name=""/>
        <dsp:cNvSpPr/>
      </dsp:nvSpPr>
      <dsp:spPr>
        <a:xfrm rot="10800000">
          <a:off x="1257255" y="1379876"/>
          <a:ext cx="7779239" cy="95830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1672" tIns="53340" rIns="99568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/>
              <a:ea typeface="Times New Roman"/>
              <a:cs typeface="Times New Roman"/>
            </a:rPr>
            <a:t>сформировать у студентов </a:t>
          </a:r>
          <a:r>
            <a:rPr lang="ru-RU" sz="1400" b="1" kern="1200" dirty="0" smtClean="0">
              <a:effectLst/>
              <a:latin typeface="Times New Roman"/>
              <a:ea typeface="Times New Roman"/>
              <a:cs typeface="Times New Roman"/>
            </a:rPr>
            <a:t>стремление к самостоятельности и творчеству </a:t>
          </a:r>
          <a:r>
            <a:rPr lang="ru-RU" sz="1400" kern="1200" dirty="0" smtClean="0">
              <a:effectLst/>
              <a:latin typeface="Times New Roman"/>
              <a:ea typeface="Times New Roman"/>
              <a:cs typeface="Times New Roman"/>
            </a:rPr>
            <a:t>в процессе обучения, приобщить их к научно-исследовательской работе, обеспечить освоение ими опыта творческой деятельности;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496832" y="1379876"/>
        <a:ext cx="7539662" cy="958307"/>
      </dsp:txXfrm>
    </dsp:sp>
    <dsp:sp modelId="{2E9C9ED4-B066-4072-AC28-F37C62AE8EF9}">
      <dsp:nvSpPr>
        <dsp:cNvPr id="0" name=""/>
        <dsp:cNvSpPr/>
      </dsp:nvSpPr>
      <dsp:spPr>
        <a:xfrm>
          <a:off x="294895" y="994677"/>
          <a:ext cx="1262755" cy="12006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3C9CA1B-5513-4BBA-9666-00C88D19FAF2}">
      <dsp:nvSpPr>
        <dsp:cNvPr id="0" name=""/>
        <dsp:cNvSpPr/>
      </dsp:nvSpPr>
      <dsp:spPr>
        <a:xfrm rot="10800000">
          <a:off x="1403643" y="2627905"/>
          <a:ext cx="7454017" cy="72946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1672" tIns="53340" rIns="99568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обеспечить о</a:t>
          </a:r>
          <a:r>
            <a:rPr lang="ru-RU" sz="14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своение</a:t>
          </a:r>
          <a:r>
            <a:rPr lang="ru-RU" sz="14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 студентами </a:t>
          </a:r>
          <a:r>
            <a:rPr lang="ru-RU" sz="14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опыта эмоционально-ценностного отношения </a:t>
          </a:r>
          <a:r>
            <a:rPr lang="ru-RU" sz="14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к будущей профессиональной деятельности и на этой основе сформировать у них убеждение в необходимости высококвалифицированных специалистов.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586008" y="2627905"/>
        <a:ext cx="7271652" cy="729460"/>
      </dsp:txXfrm>
    </dsp:sp>
    <dsp:sp modelId="{455CAA78-8633-4CBD-976B-C2714EC5B157}">
      <dsp:nvSpPr>
        <dsp:cNvPr id="0" name=""/>
        <dsp:cNvSpPr/>
      </dsp:nvSpPr>
      <dsp:spPr>
        <a:xfrm>
          <a:off x="268682" y="2224094"/>
          <a:ext cx="1231979" cy="100974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886AB2F-91B1-4B30-ACD8-7C378D16D962}">
      <dsp:nvSpPr>
        <dsp:cNvPr id="0" name=""/>
        <dsp:cNvSpPr/>
      </dsp:nvSpPr>
      <dsp:spPr>
        <a:xfrm rot="10800000">
          <a:off x="1551353" y="3846639"/>
          <a:ext cx="7240207" cy="9673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1672" tIns="53340" rIns="99568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/>
              <a:ea typeface="Times New Roman"/>
            </a:rPr>
            <a:t>сформировать у студента </a:t>
          </a:r>
          <a:r>
            <a:rPr lang="ru-RU" sz="1400" b="1" kern="1200" dirty="0" smtClean="0">
              <a:effectLst/>
              <a:latin typeface="Times New Roman"/>
              <a:ea typeface="Times New Roman"/>
            </a:rPr>
            <a:t>самостоятельность и творчество при использовании различных спортивных методик и технологий,</a:t>
          </a:r>
          <a:r>
            <a:rPr lang="ru-RU" sz="1400" kern="1200" dirty="0" smtClean="0">
              <a:effectLst/>
              <a:latin typeface="Times New Roman"/>
              <a:ea typeface="Times New Roman"/>
            </a:rPr>
            <a:t> обеспечить освоение ими опыта творческой методической и практической  деятельности в процессе применения физических упражнений и естественно-средовых и гигиенических факторов;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793187" y="3846639"/>
        <a:ext cx="6998373" cy="967338"/>
      </dsp:txXfrm>
    </dsp:sp>
    <dsp:sp modelId="{D9B649E7-8B68-456B-9927-513A39EF546A}">
      <dsp:nvSpPr>
        <dsp:cNvPr id="0" name=""/>
        <dsp:cNvSpPr/>
      </dsp:nvSpPr>
      <dsp:spPr>
        <a:xfrm>
          <a:off x="179513" y="3528390"/>
          <a:ext cx="1533815" cy="143423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5FFDE-273C-44A5-BDEB-F8E6055DA4C2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7BD07-72C2-4DA0-9843-0ECF41996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7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BD07-72C2-4DA0-9843-0ECF41996D0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1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___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package" Target="../embeddings/_________Microsoft_Word1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</a:t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профессионального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«Национальный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государственный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физической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культуры, спорта и здоровья имени П.Ф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Лесгафта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2232248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«АДАПТИВНАЯ ФИЗИЧЕСКАЯ КУЛЬТУРА»</a:t>
            </a: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Основной образовательной программы направления подготовки</a:t>
            </a:r>
          </a:p>
          <a:p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034300 (62) «Физическая культура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курса 8 семестр</a:t>
            </a:r>
          </a:p>
        </p:txBody>
      </p:sp>
    </p:spTree>
    <p:extLst>
      <p:ext uri="{BB962C8B-B14F-4D97-AF65-F5344CB8AC3E}">
        <p14:creationId xmlns:p14="http://schemas.microsoft.com/office/powerpoint/2010/main" val="1475484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5496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45024"/>
            <a:ext cx="2880320" cy="20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5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7" cy="4968552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овладение научным пониманием адаптивной физической культуры как вида социальной практики, закономерностями педагогической деятельности, теоретическая подготовка их к педагогической деятельности в этой области с лицами, имеющих отклонения в состоянии здоровья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КУРСА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264" y="4005064"/>
            <a:ext cx="1777443" cy="275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8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853493"/>
              </p:ext>
            </p:extLst>
          </p:nvPr>
        </p:nvGraphicFramePr>
        <p:xfrm>
          <a:off x="0" y="908720"/>
          <a:ext cx="903649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КУРСА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02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511934"/>
              </p:ext>
            </p:extLst>
          </p:nvPr>
        </p:nvGraphicFramePr>
        <p:xfrm>
          <a:off x="251520" y="836711"/>
          <a:ext cx="8640960" cy="6045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9221"/>
                <a:gridCol w="1496552"/>
                <a:gridCol w="1145187"/>
              </a:tblGrid>
              <a:tr h="55938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тем и разделов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часов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 семестр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Аудиторные занятия (всего)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Лекции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Практические занятия (ПЗ)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Семинары (С)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Лабораторные работы (ЛР)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Самостоятельная работа  (всего)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Курсовой проект (работа)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Расчетно-графические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Реферат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i="1" dirty="0">
                          <a:effectLst/>
                          <a:latin typeface="Times New Roman"/>
                          <a:ea typeface="Times New Roman"/>
                        </a:rPr>
                        <a:t>Другие виды самостоятельной работы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Самостоятельное изучение тем 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Работа с интернет ресурсами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Подготовка к текущим контролям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Подготовка  к рубежному контролю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26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Подготовка к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экзамену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</a:tr>
              <a:tr h="270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Вид промежуточной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аттестации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Экзамен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</a:rPr>
                        <a:t>Экз.</a:t>
                      </a:r>
                    </a:p>
                  </a:txBody>
                  <a:tcPr marL="68580" marR="68580" marT="0" marB="0"/>
                </a:tc>
              </a:tr>
              <a:tr h="497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Общая трудоемкость                    часы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                                                        зачетные единицы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Times New Roman"/>
                        </a:rPr>
                        <a:t>108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Times New Roman"/>
                        </a:rPr>
                        <a:t>108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Тематический план дисциплины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9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620328"/>
              </p:ext>
            </p:extLst>
          </p:nvPr>
        </p:nvGraphicFramePr>
        <p:xfrm>
          <a:off x="251520" y="980729"/>
          <a:ext cx="8642350" cy="540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690022"/>
              </a:tblGrid>
              <a:tr h="792087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ТЕОРЕТИЧЕСКИЕ ЗАНЯТИЯ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(ЛЕКЦИИ)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применяются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наглядные материалы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: таблицы, рисунки, фотографии, мультимедиа презентации, фильмы.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03909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СЕМИНАРСКИЕ ЗАНЯТИЯ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организуются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по группам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. Используются следующие виды занятий: сообщения, доклады, дискуссии, </a:t>
                      </a:r>
                      <a:r>
                        <a:rPr lang="ru-RU" sz="1600" b="0" dirty="0" smtClean="0">
                          <a:effectLst/>
                          <a:latin typeface="Times New Roman"/>
                          <a:ea typeface="Times New Roman"/>
                        </a:rPr>
                        <a:t>ролевые игры. </a:t>
                      </a: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На занятиях используется компьютер, мультимедиа проектор, рисунки, фотографии, таблицы, схемы.</a:t>
                      </a:r>
                    </a:p>
                  </a:txBody>
                  <a:tcPr/>
                </a:tc>
              </a:tr>
              <a:tr h="1069474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МЕТОДИЧЕСКИЕ МОДЕЛИ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ПРОЦЕССА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ОБУЧЕНИЯ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применяются следующие методики и методы обучения: опрос, тестирование, интерактивные формы, индивидуальная работа под руководством преподавателя.</a:t>
                      </a:r>
                    </a:p>
                  </a:txBody>
                  <a:tcPr/>
                </a:tc>
              </a:tr>
              <a:tr h="681515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САМОСТОЯТЕЛЬНАЯ РАБОТА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творческие задания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, связанные с подготовкой докладов, сообщений, разработкой программ 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в форме  презентаций.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3551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РУБЕЖНЫЙ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КОНТРОЛЬ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рубежных контроля: 1- контрольная работа,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2- контрольное тестирование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3804">
                <a:tc>
                  <a:txBody>
                    <a:bodyPr/>
                    <a:lstStyle/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ИТОГОВЫЙ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КОНТРОЛЬ </a:t>
                      </a:r>
                    </a:p>
                    <a:p>
                      <a:pPr marL="179705"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ПО КУРСУ </a:t>
                      </a:r>
                      <a:endParaRPr lang="ru-RU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Для контроля усвоения данной дисциплины учебным планом предусмотрен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ЭКЗАМЕН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ЗАНЯТИЙ И МЕТОДИКИ ОБУЧЕНИЯ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913312"/>
              </p:ext>
            </p:extLst>
          </p:nvPr>
        </p:nvGraphicFramePr>
        <p:xfrm>
          <a:off x="395538" y="1412776"/>
          <a:ext cx="8496941" cy="30018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6062"/>
                <a:gridCol w="4608512"/>
                <a:gridCol w="864096"/>
                <a:gridCol w="1152128"/>
                <a:gridCol w="576064"/>
                <a:gridCol w="720079"/>
              </a:tblGrid>
              <a:tr h="613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 Наименование раздела дисциплины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Лекции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Семинары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СРС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Историко-организационные основы АФК 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 характеристика АФК 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защита инвалидов 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51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41060" algn="r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108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</a:rPr>
              <a:t>Разделы дисциплин и виды занятий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528038"/>
              </p:ext>
            </p:extLst>
          </p:nvPr>
        </p:nvGraphicFramePr>
        <p:xfrm>
          <a:off x="1259632" y="4679828"/>
          <a:ext cx="1224136" cy="1032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окумент" showAsIcon="1" r:id="rId4" imgW="914400" imgH="771480" progId="Word.Document.12">
                  <p:embed/>
                </p:oleObj>
              </mc:Choice>
              <mc:Fallback>
                <p:oleObj name="Документ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9632" y="4679828"/>
                        <a:ext cx="1224136" cy="1032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00778"/>
              </p:ext>
            </p:extLst>
          </p:nvPr>
        </p:nvGraphicFramePr>
        <p:xfrm>
          <a:off x="5364087" y="4653136"/>
          <a:ext cx="153617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Документ" showAsIcon="1" r:id="rId7" imgW="914400" imgH="771480" progId="Word.Document.12">
                  <p:embed/>
                </p:oleObj>
              </mc:Choice>
              <mc:Fallback>
                <p:oleObj name="Документ" showAsIcon="1" r:id="rId7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64087" y="4653136"/>
                        <a:ext cx="1536170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81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76064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ru-RU" sz="12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289780"/>
              </p:ext>
            </p:extLst>
          </p:nvPr>
        </p:nvGraphicFramePr>
        <p:xfrm>
          <a:off x="179512" y="908720"/>
          <a:ext cx="8712968" cy="55446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12968"/>
              </a:tblGrid>
              <a:tr h="858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6225" algn="l"/>
                        </a:tabLs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сущность, структуру, функции, принципы, методологические основы адаптивной физической культуры;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26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6225" algn="l"/>
                        </a:tabLs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философию, цели, задачи и особенности основных направлений адаптивной физической культуры,   роль и место в системе комплексной реабилитации и социальной интеграции инвалидов и лиц с отклонениями в состоянии здоровья; </a:t>
                      </a:r>
                    </a:p>
                  </a:txBody>
                  <a:tcPr/>
                </a:tc>
              </a:tr>
              <a:tr h="968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историю закономерности, принципы, функции, средства и методы отечественной и зарубежной систем АФК, их роль и место в общей системе физической культуры;</a:t>
                      </a:r>
                    </a:p>
                  </a:txBody>
                  <a:tcPr/>
                </a:tc>
              </a:tr>
              <a:tr h="67601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76225" algn="l"/>
                          <a:tab pos="72390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актуальные проблемы в сфере АФК.</a:t>
                      </a:r>
                      <a:endParaRPr lang="ru-RU" sz="2400" dirty="0" smtClean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1814995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особенности содержания занятий и методики подбора физических упражнений для лиц с отклонениями в состоянии здоровья и инвалидов различных нозологических групп; показания и противопоказания к занятиям адаптивным спортом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18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76064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ru-RU" sz="12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УМЕТЬ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6079"/>
              </p:ext>
            </p:extLst>
          </p:nvPr>
        </p:nvGraphicFramePr>
        <p:xfrm>
          <a:off x="179512" y="836711"/>
          <a:ext cx="8712968" cy="56166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12968"/>
              </a:tblGrid>
              <a:tr h="943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применять средства и методы для осуществления когнитивного и двигательного (моторного) обучения и оценивать состояние занимающихся</a:t>
                      </a:r>
                      <a:r>
                        <a:rPr lang="ru-RU" sz="1400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43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формировать у лиц с отклонениями в состоянии здоровья способы самообразования в сфере АФК;</a:t>
                      </a:r>
                      <a:endParaRPr lang="ru-RU" sz="1600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19033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76225" algn="l"/>
                          <a:tab pos="5048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определять цели и задачи адаптивной физической культуры как фактора гармоничного развития личности, укрепления здоровья, физической реабилитации лиц с отклонениями в состоянии здоровья;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119033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76225" algn="l"/>
                          <a:tab pos="5048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формулировать задачи (коррекционные, компенсаторные, профилактические, оздоровительные, образовательные, воспитательные и др.), подбирать соответствующие средства и методы их решения, регулировать психофизическую нагрузку в процессе занятий;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134904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-1170305" algn="l"/>
                          <a:tab pos="5048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формулировать задачи, подбирать соответствующие средства и методы интеллектуального, эмоционально-волевого, нравственного, эстетического, экологического и других видов воспитания личности лиц с отклонениями в состоянии здоровья и инвалидов.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913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76064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ru-RU" sz="12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23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ВЛАДЕТЬ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51940"/>
              </p:ext>
            </p:extLst>
          </p:nvPr>
        </p:nvGraphicFramePr>
        <p:xfrm>
          <a:off x="179512" y="1196751"/>
          <a:ext cx="8712968" cy="47757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12968"/>
              </a:tblGrid>
              <a:tr h="2088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средствами, методами, приемами, техническими средствами и тренажерами для осуществления когнитивного и двигательного (моторного) обучения, воспитания и развития (тренировки) лиц с ограниченными возможностями здоровья, способами работы в междисциплинарной команде специалистов, реализующих процесс восстановления, компенсации и профилактики лиц с ограниченными возможностями здоровья;</a:t>
                      </a:r>
                      <a:endParaRPr lang="ru-RU" sz="16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437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историей, закономерностями, функциями, принципами, средствами и методами отечественной и зарубежной систем адаптивной физической культуры, их роль и место в общей системе физической культуры: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437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-1170305" algn="l"/>
                          <a:tab pos="45720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методами измерения и оценки физического развития, функциональной подготовленности, психического состояния лиц с ограниченными возможностями здоровья, методами коррекции программ воздействия на занимающихся.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40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306</TotalTime>
  <Words>795</Words>
  <Application>Microsoft Office PowerPoint</Application>
  <PresentationFormat>Экран (4:3)</PresentationFormat>
  <Paragraphs>156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Волна</vt:lpstr>
      <vt:lpstr>Документ</vt:lpstr>
      <vt:lpstr>      Федеральное государственное бюджетное образовательное учреждение  высшего профессионального образования  «Национальный государственный Университет физической культуры, спорта и здоровья имени П.Ф. Лесгафта,  Санкт-Петербург»</vt:lpstr>
      <vt:lpstr>ЦЕЛЬ КУРСА </vt:lpstr>
      <vt:lpstr>ЗАДАЧИ КУРСА</vt:lpstr>
      <vt:lpstr>Тематический план дисциплины</vt:lpstr>
      <vt:lpstr>ВИДЫ ЗАНЯТИЙ И МЕТОДИКИ ОБУЧЕНИЯ</vt:lpstr>
      <vt:lpstr>Разделы дисциплин и виды занятий</vt:lpstr>
      <vt:lpstr>ЗНАТЬ</vt:lpstr>
      <vt:lpstr>УМЕТЬ</vt:lpstr>
      <vt:lpstr>ВЛАДЕТЬ</vt:lpstr>
      <vt:lpstr>СПАСИБО 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Федеральное государственное бюджетное образовательное учреждение  высшего профессионального образования  «Национальный государственный Университет физической культуры, спорта и здоровья имени П.Ф. Лесгафта,  Санкт-Петербург»</dc:title>
  <dc:creator>юлия</dc:creator>
  <cp:lastModifiedBy>юлия</cp:lastModifiedBy>
  <cp:revision>27</cp:revision>
  <dcterms:created xsi:type="dcterms:W3CDTF">2014-01-24T10:28:42Z</dcterms:created>
  <dcterms:modified xsi:type="dcterms:W3CDTF">2014-01-27T07:22:36Z</dcterms:modified>
</cp:coreProperties>
</file>