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"/>
  </p:notesMasterIdLst>
  <p:sldIdLst>
    <p:sldId id="256" r:id="rId2"/>
    <p:sldId id="279" r:id="rId3"/>
    <p:sldId id="278" r:id="rId4"/>
    <p:sldId id="260" r:id="rId5"/>
    <p:sldId id="265" r:id="rId6"/>
    <p:sldId id="28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044FA4-6DE7-4F47-BAF3-260244585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5578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7800-65F7-44DB-B6C1-E3EAE9F74371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7F99-39F1-4DB6-A3B1-D7676A0945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29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6C17-1547-4A6D-ADA8-8334F9227578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A966C-8B69-4306-B73D-99ADBFD9B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4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508F5-48CD-4D12-8B1A-04B484137AD9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0E020-F772-44FD-A33F-15918AFB53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216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1E8F-6518-4CF3-984F-8D20CC118F31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B137C-5D05-41C9-B4D3-405BDA7D7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77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38B14-C12C-4910-9944-F2B577F7436D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EBB5-3B15-41F3-BB28-EAA4F9A4E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86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5D733-AB53-47EB-93C4-8D644892396C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1B80-6D68-4E90-B994-770E8D2AE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92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A3F23-2680-46BE-9C0A-A290CAE138E9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B28D4-5284-4FAA-BE4E-191340D62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8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BBEB-0036-4BA0-9722-3562F1495215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9D751-2FE2-46FD-B02B-C66350395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4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55CB-D50B-4DD8-96D3-591C7DB0FBC7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E4A1-D84F-4277-9593-487BF014A8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00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4AF00-4895-447D-8C8B-F49B460C51C2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9BA9A-66BF-405D-B66B-B06EEBF4B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0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22AFE-9B9B-4766-B9E3-0C3FC4011696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ACB39-DBCB-466B-8FE0-BA363F359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6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21D5-6C03-47D7-BD41-CD57B2B3E80C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947E-AEFC-4289-962B-7C289D8C6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29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A8F1-D362-481D-83D4-64FAAB1C51AA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7FAF2-DAA9-4138-AF56-72C24EB0D2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88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AD90508-F8D6-4638-BE56-6465A56465F1}" type="datetime1">
              <a:rPr lang="ru-RU" altLang="ru-RU"/>
              <a:pPr>
                <a:defRPr/>
              </a:pPr>
              <a:t>09.01.2015</a:t>
            </a:fld>
            <a:endParaRPr lang="ru-RU" altLang="ru-RU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8A7CEED-F11A-43E1-90F2-F978A039C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sgaft.spb.ru/" TargetMode="External"/><Relationship Id="rId3" Type="http://schemas.openxmlformats.org/officeDocument/2006/relationships/image" Target="http://photo.lesgaft.spb.ru/getfile/e6df34b8791c39e815b02c2750d32dd5/" TargetMode="External"/><Relationship Id="rId7" Type="http://schemas.openxmlformats.org/officeDocument/2006/relationships/image" Target="http://lesgaft.spb.ru/themes/lesgaft/images/orden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http://lesgaft.spb.ru/themes/lesgaft/images/gerb.png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esgaft, P.F.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060575"/>
            <a:ext cx="1600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Герб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0668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Орден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92150"/>
            <a:ext cx="11430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971550" y="620713"/>
            <a:ext cx="655161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Arial Black" pitchFamily="34" charset="0"/>
                <a:cs typeface="Times New Roman" pitchFamily="18" charset="0"/>
              </a:rPr>
              <a:t> </a:t>
            </a:r>
            <a:endParaRPr lang="ru-RU" altLang="ru-RU" sz="1600">
              <a:latin typeface="Arial Black" pitchFamily="34" charset="0"/>
            </a:endParaRPr>
          </a:p>
          <a:p>
            <a:pPr algn="ctr"/>
            <a:r>
              <a:rPr lang="ru-RU" altLang="ru-RU" sz="1600">
                <a:latin typeface="Arial Black" pitchFamily="34" charset="0"/>
              </a:rPr>
              <a:t>         </a:t>
            </a:r>
            <a:r>
              <a:rPr lang="ru-RU" altLang="ru-RU" sz="16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altLang="ru-RU" sz="1600" b="1">
                <a:latin typeface="Arial Black" pitchFamily="34" charset="0"/>
                <a:cs typeface="Times New Roman" pitchFamily="18" charset="0"/>
              </a:rPr>
              <a:t>Национальный государственный Университет </a:t>
            </a:r>
            <a:endParaRPr lang="ru-RU" altLang="ru-RU" sz="1600" b="1">
              <a:latin typeface="Arial Black" pitchFamily="34" charset="0"/>
            </a:endParaRPr>
          </a:p>
          <a:p>
            <a:r>
              <a:rPr lang="ru-RU" altLang="ru-RU" sz="1600" b="1">
                <a:latin typeface="Arial Black" pitchFamily="34" charset="0"/>
                <a:cs typeface="Times New Roman" pitchFamily="18" charset="0"/>
              </a:rPr>
              <a:t>                 физической культуры, спорта и здоровья </a:t>
            </a:r>
            <a:endParaRPr lang="ru-RU" altLang="ru-RU" sz="1600" b="1">
              <a:latin typeface="Arial Black" pitchFamily="34" charset="0"/>
            </a:endParaRPr>
          </a:p>
          <a:p>
            <a:r>
              <a:rPr lang="ru-RU" altLang="ru-RU" sz="1600" b="1">
                <a:latin typeface="Arial Black" pitchFamily="34" charset="0"/>
                <a:cs typeface="Times New Roman" pitchFamily="18" charset="0"/>
              </a:rPr>
              <a:t>                  имени П. Ф. Лесгафта, Санкт-Петербург</a:t>
            </a:r>
            <a:r>
              <a:rPr lang="ru-RU" altLang="ru-RU" sz="160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       </a:t>
            </a:r>
            <a:r>
              <a:rPr lang="ru-RU" altLang="ru-RU" sz="1600">
                <a:solidFill>
                  <a:schemeClr val="bg1"/>
                </a:solidFill>
                <a:cs typeface="Times New Roman" pitchFamily="18" charset="0"/>
              </a:rPr>
              <a:t>                                                </a:t>
            </a:r>
            <a:endParaRPr lang="ru-RU" altLang="ru-RU" sz="1600">
              <a:solidFill>
                <a:schemeClr val="bg1"/>
              </a:solidFill>
            </a:endParaRPr>
          </a:p>
          <a:p>
            <a:endParaRPr lang="ru-RU" altLang="ru-RU">
              <a:solidFill>
                <a:schemeClr val="bg1"/>
              </a:solidFill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50825" y="4076700"/>
            <a:ext cx="867568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b="1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/>
            <a:r>
              <a:rPr lang="ru-RU" altLang="ru-RU" sz="1600" b="1">
                <a:latin typeface="Verdana" pitchFamily="34" charset="0"/>
                <a:cs typeface="Times New Roman" pitchFamily="18" charset="0"/>
              </a:rPr>
              <a:t>ИНСТИТУТ ЗДОРОВЬЯ И СПОРТИВНОЙ МЕДИЦИНЫ </a:t>
            </a:r>
          </a:p>
          <a:p>
            <a:pPr algn="ctr" eaLnBrk="1" hangingPunct="1"/>
            <a:r>
              <a:rPr lang="ru-RU" altLang="ru-RU" sz="1600" b="1">
                <a:latin typeface="Verdana" pitchFamily="34" charset="0"/>
                <a:cs typeface="Times New Roman" pitchFamily="18" charset="0"/>
              </a:rPr>
              <a:t>Кафедра   спортивной медицины  и  технологий здоровья</a:t>
            </a:r>
            <a:endParaRPr lang="ru-RU" altLang="ru-RU" sz="1600"/>
          </a:p>
          <a:p>
            <a:pPr algn="ctr"/>
            <a:endParaRPr lang="ru-RU" altLang="ru-RU" sz="900"/>
          </a:p>
          <a:p>
            <a:pPr algn="ctr"/>
            <a:endParaRPr lang="ru-RU" altLang="ru-RU" sz="900"/>
          </a:p>
          <a:p>
            <a:r>
              <a:rPr lang="ru-RU" altLang="ru-RU" sz="1600" b="1">
                <a:cs typeface="Times New Roman" pitchFamily="18" charset="0"/>
              </a:rPr>
              <a:t>Почтовый адрес: 190121, г. Санкт-Петербург, ул. Декабристов, д. 35.</a:t>
            </a:r>
            <a:br>
              <a:rPr lang="ru-RU" altLang="ru-RU" sz="1600" b="1">
                <a:cs typeface="Times New Roman" pitchFamily="18" charset="0"/>
              </a:rPr>
            </a:br>
            <a:r>
              <a:rPr lang="ru-RU" altLang="ru-RU" sz="1600" b="1">
                <a:cs typeface="Times New Roman" pitchFamily="18" charset="0"/>
              </a:rPr>
              <a:t>Телефон кафедры: (812)  714-69-81</a:t>
            </a:r>
            <a:br>
              <a:rPr lang="ru-RU" altLang="ru-RU" sz="1600" b="1">
                <a:cs typeface="Times New Roman" pitchFamily="18" charset="0"/>
              </a:rPr>
            </a:br>
            <a:r>
              <a:rPr lang="ru-RU" altLang="ru-RU" sz="1600" b="1">
                <a:cs typeface="Times New Roman" pitchFamily="18" charset="0"/>
              </a:rPr>
              <a:t>Официальный портал Университета: 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  <a:hlinkClick r:id="rId8"/>
              </a:rPr>
              <a:t>http://www.lesgaft.spb.ru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Интернет-блог кафедры:  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  <a:hlinkClick r:id="rId8"/>
              </a:rPr>
              <a:t>http://www.lesgaft.spb.ru/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1166</a:t>
            </a:r>
            <a:br>
              <a:rPr lang="ru-RU" altLang="ru-RU" sz="1600" b="1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Электронный почтовый адрес кафедры: </a:t>
            </a:r>
            <a:r>
              <a:rPr lang="en-US" altLang="ru-RU" sz="1600" b="1">
                <a:latin typeface="Times New Roman" pitchFamily="18" charset="0"/>
                <a:cs typeface="Times New Roman" pitchFamily="18" charset="0"/>
              </a:rPr>
              <a:t>i_hsm</a:t>
            </a:r>
            <a:r>
              <a:rPr lang="ru-RU" altLang="ru-RU" sz="1600" b="1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altLang="ru-RU" sz="1600">
              <a:latin typeface="Times New Roman" pitchFamily="18" charset="0"/>
            </a:endParaRPr>
          </a:p>
          <a:p>
            <a:endParaRPr lang="ru-RU" altLang="ru-RU" sz="1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908720"/>
            <a:ext cx="6480720" cy="1728192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Дисциплину </a:t>
            </a:r>
            <a:r>
              <a:rPr lang="ru-RU" sz="2000" b="1" dirty="0" smtClean="0"/>
              <a:t>«Массаж» </a:t>
            </a:r>
            <a:r>
              <a:rPr lang="ru-RU" sz="2000" dirty="0" smtClean="0"/>
              <a:t>кафедра преподает                      в </a:t>
            </a:r>
            <a:r>
              <a:rPr lang="ru-RU" sz="2000" dirty="0" smtClean="0"/>
              <a:t>7-ом или 8-ом семестре.</a:t>
            </a:r>
            <a:endParaRPr lang="ru-RU" sz="2000" dirty="0" smtClean="0"/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/>
              <a:t>Курс рассчитан на 82 часа, из них 4 часа лекции,  28 часов практические занятия                      и 50 часов самостоятельная работа </a:t>
            </a:r>
            <a:r>
              <a:rPr lang="ru-RU" sz="2000" dirty="0" smtClean="0"/>
              <a:t>студентов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099" name="Рисунок 2" descr="практика на курсах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162407" cy="311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107504" y="3140918"/>
            <a:ext cx="5832648" cy="3600450"/>
          </a:xfrm>
        </p:spPr>
        <p:txBody>
          <a:bodyPr/>
          <a:lstStyle/>
          <a:p>
            <a:pPr indent="457200" algn="just">
              <a:defRPr/>
            </a:pPr>
            <a:r>
              <a:rPr lang="ru-RU" sz="2400" b="1" dirty="0" smtClean="0"/>
              <a:t>Массаж</a:t>
            </a:r>
            <a:r>
              <a:rPr lang="ru-RU" sz="2400" dirty="0" smtClean="0"/>
              <a:t> – это комплекс                                        научно обоснованных и практически проверенных приемов механического дозированного воздействия с помощью рук или специальных массажных аппаратов                 на ткани организма человека с целью укрепления и восстановления здоровья</a:t>
            </a:r>
            <a:endParaRPr lang="ru-RU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673462" cy="207101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723333" cy="194421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79512" y="116632"/>
            <a:ext cx="51132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3200" b="1" dirty="0"/>
              <a:t>Цель курса:</a:t>
            </a:r>
            <a:endParaRPr lang="ru-RU" altLang="ru-RU" sz="3200" dirty="0"/>
          </a:p>
          <a:p>
            <a:pPr algn="ctr" eaLnBrk="1" hangingPunct="1"/>
            <a:endParaRPr lang="ru-RU" altLang="ru-RU" sz="3200" dirty="0"/>
          </a:p>
          <a:p>
            <a:pPr algn="ctr" eaLnBrk="1" hangingPunct="1"/>
            <a:r>
              <a:rPr lang="ru-RU" altLang="ru-RU" sz="3200" dirty="0"/>
              <a:t>- вооружить студентов знаниями в области массажа</a:t>
            </a:r>
          </a:p>
        </p:txBody>
      </p:sp>
      <p:pic>
        <p:nvPicPr>
          <p:cNvPr id="6147" name="Рисунок 2" descr="фото-масс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36353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87450" y="2924944"/>
            <a:ext cx="3024188" cy="3411538"/>
            <a:chOff x="1187450" y="3213100"/>
            <a:chExt cx="3024188" cy="3411538"/>
          </a:xfrm>
        </p:grpSpPr>
        <p:pic>
          <p:nvPicPr>
            <p:cNvPr id="614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4868863"/>
              <a:ext cx="3024188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3213100"/>
              <a:ext cx="3024188" cy="151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56984" cy="1754326"/>
          </a:xfrm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b="1" dirty="0"/>
              <a:t>Цель курса:</a:t>
            </a:r>
            <a:endParaRPr lang="ru-RU" sz="2400" dirty="0"/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/>
              <a:t>- </a:t>
            </a:r>
            <a:r>
              <a:rPr lang="ru-RU" sz="2000" dirty="0"/>
              <a:t>раскрыть сущность и механизмы влияния массажа на различные органы, системы </a:t>
            </a:r>
            <a:r>
              <a:rPr lang="ru-RU" sz="2000" dirty="0" smtClean="0"/>
              <a:t>                       и </a:t>
            </a:r>
            <a:r>
              <a:rPr lang="ru-RU" sz="2000" dirty="0"/>
              <a:t>организм в целом в зависимости от исходного состояния массируемого, применяемых приемов и характера их </a:t>
            </a:r>
            <a:r>
              <a:rPr lang="ru-RU" sz="2000" dirty="0" smtClean="0"/>
              <a:t>проведения</a:t>
            </a:r>
            <a:r>
              <a:rPr lang="ru-RU" sz="1800" dirty="0"/>
              <a:t>	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1916832"/>
            <a:ext cx="6985025" cy="1727150"/>
            <a:chOff x="395288" y="3716338"/>
            <a:chExt cx="8353425" cy="2735262"/>
          </a:xfrm>
        </p:grpSpPr>
        <p:pic>
          <p:nvPicPr>
            <p:cNvPr id="717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716338"/>
              <a:ext cx="4038600" cy="273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3716338"/>
              <a:ext cx="4032250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179512" y="3573016"/>
            <a:ext cx="87849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2000" dirty="0" smtClean="0"/>
              <a:t>- </a:t>
            </a:r>
            <a:r>
              <a:rPr lang="ru-RU" altLang="ru-RU" sz="2000" dirty="0"/>
              <a:t>дать понять значение массажа в системе спортивной тренировки и уметь выбирать нужные приемы при том или ином виде спортивного и оздоровительного массажа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75656" y="4743077"/>
            <a:ext cx="5918795" cy="1638251"/>
            <a:chOff x="1060326" y="3789363"/>
            <a:chExt cx="6838181" cy="2286000"/>
          </a:xfrm>
        </p:grpSpPr>
        <p:pic>
          <p:nvPicPr>
            <p:cNvPr id="9" name="Рисунок 3" descr="Поглаживание задней поверхности бедра двумя руками 03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326" y="3789363"/>
              <a:ext cx="3295650" cy="227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4" descr="Поглаживание задней поверхности бедра двумя руками 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789363"/>
              <a:ext cx="3038475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60649"/>
            <a:ext cx="8642350" cy="1728192"/>
          </a:xfrm>
        </p:spPr>
        <p:txBody>
          <a:bodyPr/>
          <a:lstStyle/>
          <a:p>
            <a:pPr marL="0" indent="34290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 smtClean="0"/>
              <a:t>Задачи курса:</a:t>
            </a:r>
            <a:r>
              <a:rPr lang="ru-RU" sz="2400" b="1" dirty="0" smtClean="0"/>
              <a:t>	 </a:t>
            </a:r>
            <a:r>
              <a:rPr lang="ru-RU" sz="2400" dirty="0" smtClean="0"/>
              <a:t> 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1800" dirty="0" smtClean="0"/>
              <a:t>- ознакомить студентов с физиологическими механизмами влияния приемов массажа </a:t>
            </a:r>
            <a:r>
              <a:rPr lang="en-US" sz="1800" dirty="0" smtClean="0"/>
              <a:t>                         </a:t>
            </a:r>
            <a:r>
              <a:rPr lang="ru-RU" sz="1800" dirty="0" smtClean="0"/>
              <a:t>на организм и  отдельные функциональные системы, характеристикой всех видов массажа и методикой сочетания массажа с другими восстановительными средствами </a:t>
            </a:r>
            <a:endParaRPr lang="ru-RU" altLang="ru-RU" b="1" i="1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1930896" y="1988840"/>
            <a:ext cx="5305400" cy="1865957"/>
            <a:chOff x="765210" y="1988840"/>
            <a:chExt cx="6231870" cy="2586037"/>
          </a:xfrm>
        </p:grpSpPr>
        <p:pic>
          <p:nvPicPr>
            <p:cNvPr id="9219" name="Picture 4" descr="кож рец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10" y="1988840"/>
              <a:ext cx="3024188" cy="258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5" descr="http://www.svatovo.ws/health/mishc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017789"/>
              <a:ext cx="3001144" cy="252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179512" y="384594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None/>
              <a:defRPr/>
            </a:pPr>
            <a:r>
              <a:rPr lang="ru-RU" dirty="0"/>
              <a:t>- научить выполнять отдельные приемы </a:t>
            </a:r>
            <a:r>
              <a:rPr lang="en-US" dirty="0"/>
              <a:t>                              </a:t>
            </a:r>
            <a:r>
              <a:rPr lang="ru-RU" dirty="0"/>
              <a:t>и их разновидности, общий и местный сеансы массажа с учетом специализации </a:t>
            </a:r>
            <a:r>
              <a:rPr lang="en-US" dirty="0"/>
              <a:t>                                           </a:t>
            </a:r>
            <a:r>
              <a:rPr lang="ru-RU" dirty="0"/>
              <a:t>и направленности тренировочного  процесса, обучить технике аппаратного вибрационного массажа</a:t>
            </a:r>
            <a:endParaRPr lang="ru-RU" altLang="ru-RU" b="1" i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326703" y="4941887"/>
            <a:ext cx="6629673" cy="1727473"/>
            <a:chOff x="396429" y="3573463"/>
            <a:chExt cx="7708900" cy="2951162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573463"/>
              <a:ext cx="3389313" cy="295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gomeopatika.ru/uploads/news/massage/img_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429" y="3789363"/>
              <a:ext cx="3713162" cy="2595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362950" cy="165660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Arial Black" pitchFamily="34" charset="0"/>
              </a:rPr>
              <a:t>Добро пожаловать на кафедру</a:t>
            </a:r>
            <a:br>
              <a:rPr lang="ru-RU" altLang="ru-RU" sz="3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altLang="ru-RU" sz="3200" dirty="0" smtClean="0">
                <a:solidFill>
                  <a:schemeClr val="tx1"/>
                </a:solidFill>
                <a:latin typeface="Arial Black" pitchFamily="34" charset="0"/>
              </a:rPr>
              <a:t>спортивной медицины                                                      и технологий здоровья 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574158" y="2565524"/>
            <a:ext cx="3462338" cy="30957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Мы ВАС ждем,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  у нас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 ВАМИ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все получится!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33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dirty="0" smtClean="0"/>
          </a:p>
        </p:txBody>
      </p:sp>
      <p:pic>
        <p:nvPicPr>
          <p:cNvPr id="11268" name="Содержимое 6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348880"/>
            <a:ext cx="5040312" cy="34940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608</TotalTime>
  <Words>206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Wingdings</vt:lpstr>
      <vt:lpstr>Arial Black</vt:lpstr>
      <vt:lpstr>Times New Roman</vt:lpstr>
      <vt:lpstr>Verdana</vt:lpstr>
      <vt:lpstr>Лучи</vt:lpstr>
      <vt:lpstr>Презентация PowerPoint</vt:lpstr>
      <vt:lpstr>Массаж – это комплекс                                        научно обоснованных и практически проверенных приемов механического дозированного воздействия с помощью рук или специальных массажных аппаратов                 на ткани организма человека с целью укрепления и восстановления здоровья</vt:lpstr>
      <vt:lpstr>Презентация PowerPoint</vt:lpstr>
      <vt:lpstr>Презентация PowerPoint</vt:lpstr>
      <vt:lpstr>Презентация PowerPoint</vt:lpstr>
      <vt:lpstr>Добро пожаловать на кафедру спортивной медицины                                                      и технологий здоровья 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Father</dc:creator>
  <cp:lastModifiedBy>Марина</cp:lastModifiedBy>
  <cp:revision>26</cp:revision>
  <dcterms:created xsi:type="dcterms:W3CDTF">2012-05-12T10:12:18Z</dcterms:created>
  <dcterms:modified xsi:type="dcterms:W3CDTF">2015-01-09T11:38:57Z</dcterms:modified>
</cp:coreProperties>
</file>