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5" r:id="rId3"/>
    <p:sldId id="257" r:id="rId4"/>
    <p:sldId id="258" r:id="rId5"/>
    <p:sldId id="263" r:id="rId6"/>
    <p:sldId id="260" r:id="rId7"/>
    <p:sldId id="261" r:id="rId8"/>
    <p:sldId id="259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D47F-5EC6-4609-8AC5-0ABD43C87E7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6823-9F39-4136-805A-850BF8483D6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D47F-5EC6-4609-8AC5-0ABD43C87E7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6823-9F39-4136-805A-850BF8483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D47F-5EC6-4609-8AC5-0ABD43C87E7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6823-9F39-4136-805A-850BF8483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D47F-5EC6-4609-8AC5-0ABD43C87E7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6823-9F39-4136-805A-850BF8483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D47F-5EC6-4609-8AC5-0ABD43C87E7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6823-9F39-4136-805A-850BF8483D6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D47F-5EC6-4609-8AC5-0ABD43C87E7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6823-9F39-4136-805A-850BF8483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D47F-5EC6-4609-8AC5-0ABD43C87E7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6823-9F39-4136-805A-850BF8483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D47F-5EC6-4609-8AC5-0ABD43C87E7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6823-9F39-4136-805A-850BF8483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D47F-5EC6-4609-8AC5-0ABD43C87E7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6823-9F39-4136-805A-850BF8483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D47F-5EC6-4609-8AC5-0ABD43C87E7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6823-9F39-4136-805A-850BF8483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D47F-5EC6-4609-8AC5-0ABD43C87E7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206823-9F39-4136-805A-850BF8483D6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B0D47F-5EC6-4609-8AC5-0ABD43C87E7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206823-9F39-4136-805A-850BF8483D6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Дисциплина по выбору:</a:t>
            </a:r>
            <a:endParaRPr lang="ru-RU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7854696" cy="175260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Предпринимательство в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профессиональном спорте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7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16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24936" cy="7416824"/>
          </a:xfrm>
        </p:spPr>
        <p:txBody>
          <a:bodyPr>
            <a:normAutofit/>
          </a:bodyPr>
          <a:lstStyle/>
          <a:p>
            <a:pPr algn="l"/>
            <a:endParaRPr lang="ru-RU" sz="20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Предпринимательство 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профессиональном спорте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экономическая деятельность, направленная на постоянное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доходов профессиональными спортивными клубами (ПСК),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осуществляемая на основе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законодательства РФ.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дним из главных направлений современной общественной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жизни является широкое развитие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физической культуры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спорта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стране, для укрепления здоровья населения и достижения высоких результатов в олимпийском и мировом спорте.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Предпринимательская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профессиональном спорте имеет свои специфические особенности, которые требуют тщательного изучения и поиска новых путей для развития спортивных клубов и команд.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крес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" y="4686034"/>
            <a:ext cx="240712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98" y="4686034"/>
            <a:ext cx="1961108" cy="139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84368-khl-kontrolnyj-match-kometa-ska-3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86034"/>
            <a:ext cx="1944216" cy="139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esktop\лед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86034"/>
            <a:ext cx="221644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9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851648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Цели  дисциплины: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65230"/>
            <a:ext cx="8568952" cy="352839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ГЛАВНАЯ ЦЕЛЬ ДИСЦИПЛИНЫ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ОСВОЕНИЕ ПРОФЕССИЕЙ СПОРТВНОГО МЕНЕДЖЕРА!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менеджмента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аркетинга,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рекламы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рактическое применение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области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профессиональной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квалифицированных кадров по направлению: «Менеджмент профессионального футбольного клуба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соч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93622"/>
            <a:ext cx="2017391" cy="21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чм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93234"/>
            <a:ext cx="2580456" cy="21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минспор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93234"/>
            <a:ext cx="1817933" cy="21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96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88640"/>
            <a:ext cx="8431088" cy="52565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курса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sz="2000" dirty="0" smtClean="0"/>
              <a:t>Система </a:t>
            </a:r>
            <a:r>
              <a:rPr lang="ru-RU" sz="2000" dirty="0"/>
              <a:t>управлением футболом в Мире, </a:t>
            </a:r>
            <a:r>
              <a:rPr lang="ru-RU" sz="2000" dirty="0" smtClean="0"/>
              <a:t>стране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342900" indent="-342900" algn="l">
              <a:buFontTx/>
              <a:buChar char="-"/>
            </a:pPr>
            <a:r>
              <a:rPr lang="ru-RU" sz="2000" dirty="0" smtClean="0"/>
              <a:t>Структура </a:t>
            </a:r>
            <a:r>
              <a:rPr lang="ru-RU" sz="2000" dirty="0"/>
              <a:t>и организационное строение профессиональных спортивных клубов (ПСК</a:t>
            </a:r>
            <a:r>
              <a:rPr lang="ru-RU" sz="2000" dirty="0" smtClean="0"/>
              <a:t>)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342900" indent="-342900" algn="l">
              <a:buFontTx/>
              <a:buChar char="-"/>
            </a:pPr>
            <a:r>
              <a:rPr lang="ru-RU" sz="2000" dirty="0" smtClean="0"/>
              <a:t>Организация </a:t>
            </a:r>
            <a:r>
              <a:rPr lang="ru-RU" sz="2000" dirty="0"/>
              <a:t>работы и должностные обязанности работников </a:t>
            </a:r>
            <a:r>
              <a:rPr lang="ru-RU" sz="2000" dirty="0" smtClean="0"/>
              <a:t>ПСК.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/>
              <a:t>Бюджеты </a:t>
            </a:r>
            <a:r>
              <a:rPr lang="ru-RU" sz="2000" dirty="0"/>
              <a:t>ПСК, способы их </a:t>
            </a:r>
            <a:r>
              <a:rPr lang="ru-RU" sz="2000" dirty="0" smtClean="0"/>
              <a:t>наполнения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342900" indent="-342900" algn="l">
              <a:buFontTx/>
              <a:buChar char="-"/>
            </a:pPr>
            <a:r>
              <a:rPr lang="ru-RU" sz="2000" dirty="0" smtClean="0"/>
              <a:t>Управление </a:t>
            </a:r>
            <a:r>
              <a:rPr lang="ru-RU" sz="2000" dirty="0"/>
              <a:t>профессиональной спортивной </a:t>
            </a:r>
            <a:r>
              <a:rPr lang="ru-RU" sz="2000" dirty="0" smtClean="0"/>
              <a:t>командой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342900" indent="-342900" algn="l">
              <a:buFontTx/>
              <a:buChar char="-"/>
            </a:pPr>
            <a:r>
              <a:rPr lang="ru-RU" sz="2000" dirty="0" err="1" smtClean="0"/>
              <a:t>Трансферная</a:t>
            </a:r>
            <a:r>
              <a:rPr lang="ru-RU" sz="2000" dirty="0" smtClean="0"/>
              <a:t> </a:t>
            </a:r>
            <a:r>
              <a:rPr lang="ru-RU" sz="2000" dirty="0"/>
              <a:t>система, виды контрактов и контрактных </a:t>
            </a:r>
            <a:r>
              <a:rPr lang="ru-RU" sz="2000" dirty="0" smtClean="0"/>
              <a:t>обязательств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342900" indent="-342900" algn="l">
              <a:buFontTx/>
              <a:buChar char="-"/>
            </a:pPr>
            <a:r>
              <a:rPr lang="ru-RU" sz="2000" dirty="0" smtClean="0"/>
              <a:t>Агентская </a:t>
            </a:r>
            <a:r>
              <a:rPr lang="ru-RU" sz="2000" dirty="0"/>
              <a:t>система, взаимоотношение агентов с игроками, </a:t>
            </a:r>
            <a:r>
              <a:rPr lang="ru-RU" sz="2000" dirty="0" smtClean="0"/>
              <a:t>клубами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342900" indent="-342900" algn="l">
              <a:buFontTx/>
              <a:buChar char="-"/>
            </a:pPr>
            <a:r>
              <a:rPr lang="ru-RU" sz="2000" dirty="0" smtClean="0"/>
              <a:t>Маркетинговая </a:t>
            </a:r>
            <a:r>
              <a:rPr lang="ru-RU" sz="2000" dirty="0"/>
              <a:t>и рекламная работа, как способ повышения доходности </a:t>
            </a:r>
            <a:r>
              <a:rPr lang="ru-RU" sz="2000" dirty="0" smtClean="0"/>
              <a:t>клубов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342900" indent="-342900" algn="l">
              <a:buFontTx/>
              <a:buChar char="-"/>
            </a:pPr>
            <a:r>
              <a:rPr lang="ru-RU" sz="2000" dirty="0" smtClean="0"/>
              <a:t>Пиар-служба клуба, </a:t>
            </a:r>
            <a:r>
              <a:rPr lang="ru-RU" sz="2000" dirty="0"/>
              <a:t>работа с болельщиками, партнерами и </a:t>
            </a:r>
            <a:r>
              <a:rPr lang="ru-RU" sz="2000" dirty="0" smtClean="0"/>
              <a:t>спонсорами.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/>
              <a:t>Работа </a:t>
            </a:r>
            <a:r>
              <a:rPr lang="ru-RU" sz="2000" dirty="0"/>
              <a:t>над имиджем </a:t>
            </a:r>
            <a:r>
              <a:rPr lang="ru-RU" sz="2000" dirty="0" smtClean="0"/>
              <a:t>ПСК</a:t>
            </a:r>
            <a:r>
              <a:rPr lang="en-US" sz="2000" dirty="0"/>
              <a:t>;</a:t>
            </a:r>
            <a:endParaRPr lang="ru-RU" sz="2000" dirty="0" smtClean="0"/>
          </a:p>
          <a:p>
            <a:pPr marL="342900" indent="-342900" algn="l">
              <a:buFontTx/>
              <a:buChar char="-"/>
            </a:pPr>
            <a:r>
              <a:rPr lang="ru-RU" sz="2000" dirty="0" smtClean="0"/>
              <a:t>Знание иностранных языков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342900" indent="-342900" algn="l">
              <a:buFontTx/>
              <a:buChar char="-"/>
            </a:pPr>
            <a:r>
              <a:rPr lang="ru-RU" sz="2000" dirty="0" smtClean="0"/>
              <a:t>Обеспечение </a:t>
            </a:r>
            <a:r>
              <a:rPr lang="ru-RU" sz="2000" dirty="0"/>
              <a:t>безопасности во время проведения футбольных </a:t>
            </a:r>
            <a:r>
              <a:rPr lang="ru-RU" sz="2000" dirty="0" smtClean="0"/>
              <a:t>матчей</a:t>
            </a:r>
            <a:r>
              <a:rPr lang="en-US" sz="2000" dirty="0" smtClean="0"/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9140"/>
            <a:ext cx="1115616" cy="188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 descr="C:\Users\Пользователь\Desktop\хал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92075"/>
            <a:ext cx="2088232" cy="124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барс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148" y="5349234"/>
            <a:ext cx="2746292" cy="128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криру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349235"/>
            <a:ext cx="2044109" cy="129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95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851648" cy="1008112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Наши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студенты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выполняют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различные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практические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задания по темам</a:t>
            </a:r>
            <a:r>
              <a:rPr lang="ru-RU" sz="2400" dirty="0" smtClean="0">
                <a:effectLst/>
                <a:ea typeface="Lucida Sans Unicode" pitchFamily="34" charset="0"/>
              </a:rPr>
              <a:t>: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980728"/>
            <a:ext cx="8143056" cy="5472608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sz="2000" dirty="0" smtClean="0"/>
              <a:t>«Составление бюджета»: </a:t>
            </a:r>
            <a:r>
              <a:rPr lang="ru-RU" sz="2000" dirty="0" smtClean="0"/>
              <a:t>клуба, спортивных мероприятий.</a:t>
            </a:r>
            <a:endParaRPr lang="ru-RU" sz="2000" dirty="0" smtClean="0"/>
          </a:p>
          <a:p>
            <a:pPr marL="514350" indent="-514350" algn="l">
              <a:buAutoNum type="arabicPeriod"/>
            </a:pPr>
            <a:r>
              <a:rPr lang="ru-RU" sz="2000" dirty="0" smtClean="0"/>
              <a:t>«Составление рекламного предложения» </a:t>
            </a:r>
            <a:r>
              <a:rPr lang="ru-RU" sz="2000" dirty="0"/>
              <a:t>клуба</a:t>
            </a:r>
            <a:r>
              <a:rPr lang="ru-RU" sz="2000" dirty="0"/>
              <a:t>, спортивных </a:t>
            </a:r>
            <a:r>
              <a:rPr lang="ru-RU" sz="2000" dirty="0" smtClean="0"/>
              <a:t>мероприятий.</a:t>
            </a:r>
            <a:endParaRPr lang="ru-RU" sz="2000" dirty="0" smtClean="0"/>
          </a:p>
          <a:p>
            <a:pPr marL="514350" indent="-514350" algn="l">
              <a:buAutoNum type="arabicPeriod"/>
            </a:pPr>
            <a:r>
              <a:rPr lang="ru-RU" sz="2000" dirty="0" smtClean="0"/>
              <a:t>Составление </a:t>
            </a:r>
            <a:r>
              <a:rPr lang="ru-RU" sz="2000" dirty="0" smtClean="0"/>
              <a:t>стратегии </a:t>
            </a:r>
            <a:r>
              <a:rPr lang="ru-RU" sz="2000" dirty="0" smtClean="0"/>
              <a:t>развития: клуба, команды</a:t>
            </a:r>
            <a:r>
              <a:rPr lang="ru-RU" sz="2000" dirty="0"/>
              <a:t>, спортивных мероприятий</a:t>
            </a:r>
            <a:endParaRPr lang="ru-RU" sz="2000" dirty="0" smtClean="0"/>
          </a:p>
          <a:p>
            <a:pPr marL="514350" indent="-514350" algn="l">
              <a:buAutoNum type="arabicPeriod"/>
            </a:pPr>
            <a:r>
              <a:rPr lang="ru-RU" sz="2000" dirty="0" smtClean="0"/>
              <a:t>Формирование </a:t>
            </a:r>
            <a:r>
              <a:rPr lang="ru-RU" sz="2000" dirty="0" smtClean="0"/>
              <a:t>положительного  имиджа организации, взаимодействие со СМИ, спонсорами и </a:t>
            </a:r>
            <a:r>
              <a:rPr lang="ru-RU" sz="2000" dirty="0" smtClean="0"/>
              <a:t>партнерами</a:t>
            </a:r>
            <a:r>
              <a:rPr lang="ru-RU" sz="2000" dirty="0"/>
              <a:t> </a:t>
            </a:r>
            <a:r>
              <a:rPr lang="ru-RU" sz="2000" dirty="0" smtClean="0"/>
              <a:t>–спортивной </a:t>
            </a:r>
            <a:r>
              <a:rPr lang="ru-RU" sz="2000" dirty="0" smtClean="0"/>
              <a:t>организации, сотрудничество со </a:t>
            </a:r>
            <a:r>
              <a:rPr lang="ru-RU" sz="2000" dirty="0" smtClean="0"/>
              <a:t>СМИ</a:t>
            </a:r>
            <a:r>
              <a:rPr lang="ru-RU" sz="2000" dirty="0" smtClean="0"/>
              <a:t>, организация </a:t>
            </a:r>
            <a:r>
              <a:rPr lang="ru-RU" sz="2000" dirty="0" smtClean="0"/>
              <a:t>пресс-конференций</a:t>
            </a:r>
            <a:r>
              <a:rPr lang="ru-RU" sz="2000" dirty="0" smtClean="0"/>
              <a:t>.</a:t>
            </a:r>
          </a:p>
          <a:p>
            <a:pPr marL="514350" indent="-514350" algn="l">
              <a:buAutoNum type="arabicPeriod"/>
            </a:pPr>
            <a:r>
              <a:rPr lang="ru-RU" sz="2000" dirty="0" smtClean="0"/>
              <a:t>Подготовка пресс-релизов проведенных матчей, </a:t>
            </a:r>
            <a:r>
              <a:rPr lang="ru-RU" sz="2000" dirty="0" smtClean="0"/>
              <a:t>мероприятий, </a:t>
            </a:r>
            <a:r>
              <a:rPr lang="ru-RU" sz="2000" dirty="0" smtClean="0"/>
              <a:t>встреч.</a:t>
            </a:r>
          </a:p>
          <a:p>
            <a:pPr marL="514350" indent="-514350" algn="l">
              <a:buAutoNum type="arabicPeriod"/>
            </a:pPr>
            <a:r>
              <a:rPr lang="ru-RU" sz="2000" dirty="0" smtClean="0"/>
              <a:t>Использование  спортивных объектов </a:t>
            </a:r>
            <a:r>
              <a:rPr lang="ru-RU" sz="2000" dirty="0" smtClean="0"/>
              <a:t>для</a:t>
            </a:r>
            <a:r>
              <a:rPr lang="ru-RU" sz="2000" dirty="0" smtClean="0"/>
              <a:t> получения прибыли </a:t>
            </a:r>
          </a:p>
          <a:p>
            <a:pPr marL="514350" indent="-514350" algn="l">
              <a:buAutoNum type="arabicPeriod"/>
            </a:pPr>
            <a:r>
              <a:rPr lang="ru-RU" sz="2000" dirty="0" smtClean="0"/>
              <a:t>Проведение деловых и ролевых игр по управлению спортивной организации.</a:t>
            </a:r>
            <a:endParaRPr lang="ru-RU" sz="2000" dirty="0"/>
          </a:p>
        </p:txBody>
      </p:sp>
      <p:pic>
        <p:nvPicPr>
          <p:cNvPr id="5122" name="Picture 2" descr="C:\Users\Пользователь\Desktop\vz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2069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льзователь\Desktop\vz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4868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Пользователь\Desktop\vz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361" y="624868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ользователь\Desktop\vz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01" y="6248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Пользователь\Desktop\vz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2069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Пользователь\Desktop\vz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3454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Пользователь\Desktop\vz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2069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ользователь\Desktop\vz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465" y="622069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Пользователь\Desktop\vz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22069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Пользователь\Desktop\vz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2069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82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/>
              <a:t/>
            </a:r>
            <a:br>
              <a:rPr lang="ru-RU" sz="600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48680"/>
            <a:ext cx="7854696" cy="44324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Курс  состоит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Лекции  -  16 час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Семинары и практические занятия -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24 час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Самостоятельная работа  - 68 час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3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6672"/>
            <a:ext cx="7854696" cy="612068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Дисциплину ведут следующие преподаватели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., профессор кафедры футбола, </a:t>
            </a:r>
          </a:p>
          <a:p>
            <a:pPr algn="l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заслуженный тренер РФ  Рубин М.А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., зав. кафедрой футбола, </a:t>
            </a:r>
          </a:p>
          <a:p>
            <a:pPr algn="l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заслуженный работник </a:t>
            </a:r>
          </a:p>
          <a:p>
            <a:pPr algn="l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культуры Орлов Г.С.</a:t>
            </a:r>
          </a:p>
          <a:p>
            <a:pPr algn="l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., профессор кафедры </a:t>
            </a:r>
          </a:p>
          <a:p>
            <a:pPr algn="l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менеджмента Круглова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Т.Э</a:t>
            </a:r>
          </a:p>
          <a:p>
            <a:pPr algn="l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- Руководитель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PR-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службы </a:t>
            </a:r>
          </a:p>
          <a:p>
            <a:pPr algn="l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ФК «Зенит»</a:t>
            </a:r>
          </a:p>
          <a:p>
            <a:pPr algn="l"/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Дембо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Ж.</a:t>
            </a:r>
          </a:p>
          <a:p>
            <a:pPr algn="l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- Профессор каф. психологии </a:t>
            </a:r>
          </a:p>
          <a:p>
            <a:pPr algn="l"/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к.пс.н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Станиславская И.Г.</a:t>
            </a:r>
          </a:p>
          <a:p>
            <a:pPr algn="l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- Офицер по безопасности  ФК Зенит </a:t>
            </a:r>
          </a:p>
          <a:p>
            <a:pPr algn="l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Федотов </a:t>
            </a:r>
          </a:p>
          <a:p>
            <a:pPr algn="l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- Ст. преподаватель кафедры</a:t>
            </a:r>
          </a:p>
          <a:p>
            <a:pPr algn="l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иностранных языков Карев К.А.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мра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29508"/>
            <a:ext cx="2064289" cy="126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нег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2108376"/>
            <a:ext cx="2064289" cy="133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круглов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085" y="3443733"/>
            <a:ext cx="1224450" cy="142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демб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21" y="3443733"/>
            <a:ext cx="2249661" cy="103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царев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456" y="4869160"/>
            <a:ext cx="1203708" cy="160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фед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21" y="4475688"/>
            <a:ext cx="2249661" cy="169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9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76672"/>
            <a:ext cx="7854696" cy="568863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специалисту профессионального футбольного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клуба:</a:t>
            </a:r>
          </a:p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Менеджер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профессионального футбольного клуба должен: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устав ФИФА , регламенты Российского футбольного союза, юридические формы существования профессиональных футбольных клубов, Законодательство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составлять сметы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расходов команды на сезон, учебно-тренировочные сборы, выезд на соревнования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рганизовывать отдельные матчи, турниры и другие мероприятия проводимые клубом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существлять связь с СМИ, ТВ, общественными организациями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аключать договоры на рекламу, производство клубной атрибутики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ыполнять представительские функции в Государственных и общественных организациях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Обеспечивать безопасность, медицинский контроль во время проведения соревнований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74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16632"/>
            <a:ext cx="7851648" cy="5040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0688"/>
            <a:ext cx="8784976" cy="612068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Р.Хойя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а, Смит, М. Николсон, Б. Стюарт, Б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Вестербак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«Спортивный менеджмент: принципы и применение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Издание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РМОУ. 2013.</a:t>
            </a:r>
          </a:p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Переверзев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«Менеджмент спортивной организации». Издание 2-е РМОУ. М-2013</a:t>
            </a:r>
          </a:p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Бич,С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Чедвик. Маркетинг  спорта. М-Альпина Паблишерз.2010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Шааф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Ф. Спортивный маркетинг. - М.: Информационно-издательский дом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ФилинЪ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", 1998. - 464 с</a:t>
            </a:r>
          </a:p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 Гуськов С.И. Спортивный маркетинг: Учеб. пособие / Гуськов С.И. - Киев: Олимпийская лит., 1996 </a:t>
            </a:r>
          </a:p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Мичуда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Ю. Спортивный маркетинг: проблемы становления в переходном обществе /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Мичуда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Ю. // Человек в мире спорта: Новые идеи, технологии, перспективы: Тез.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докл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Междунар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Конгр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- М., 1998. - Т. 2. - С. 324-325 44.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Мяконьков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В.Б. Социальная психология маркетинга в спорте /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СПбГАФК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им. Лесгафта П.Ф. - СПб., 2001</a:t>
            </a:r>
          </a:p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Переверзин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И.И. Менеджмент спортивной организации: Учебное пособие.</a:t>
            </a:r>
          </a:p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 Галкин В.В. - Экономика спорта и спортивный бизнес.</a:t>
            </a:r>
          </a:p>
          <a:p>
            <a:pPr algn="l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73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</TotalTime>
  <Words>406</Words>
  <Application>Microsoft Office PowerPoint</Application>
  <PresentationFormat>Экран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Дисциплина по выбору:</vt:lpstr>
      <vt:lpstr>Презентация PowerPoint</vt:lpstr>
      <vt:lpstr>Цели  дисциплины:</vt:lpstr>
      <vt:lpstr>Презентация PowerPoint</vt:lpstr>
      <vt:lpstr>Наши студенты выполняют различные практические  задания по темам: </vt:lpstr>
      <vt:lpstr>  </vt:lpstr>
      <vt:lpstr>Презентация PowerPoint</vt:lpstr>
      <vt:lpstr>Презентация PowerPoint</vt:lpstr>
      <vt:lpstr>Список литературы: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Дисциплина по выбору:</dc:title>
  <dc:creator>Пользователь</dc:creator>
  <cp:lastModifiedBy>Пользователь</cp:lastModifiedBy>
  <cp:revision>17</cp:revision>
  <dcterms:created xsi:type="dcterms:W3CDTF">2014-01-28T07:31:35Z</dcterms:created>
  <dcterms:modified xsi:type="dcterms:W3CDTF">2014-01-28T11:13:21Z</dcterms:modified>
</cp:coreProperties>
</file>