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8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2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3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1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6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47E5-C56E-8C4B-8174-460ED893CB7D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4528-7EE2-A34A-9BA3-8E10F0E9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4415"/>
            <a:ext cx="8270578" cy="219389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</a:t>
            </a:r>
            <a:r>
              <a:rPr lang="ru-RU" sz="3200" b="1" dirty="0" smtClean="0">
                <a:solidFill>
                  <a:srgbClr val="FF0000"/>
                </a:solidFill>
              </a:rPr>
              <a:t>СОБЕННОСТИ </a:t>
            </a:r>
            <a:r>
              <a:rPr lang="ru-RU" sz="3200" b="1" dirty="0">
                <a:solidFill>
                  <a:srgbClr val="FF0000"/>
                </a:solidFill>
              </a:rPr>
              <a:t>ВОССТАНОВЛЕНИЯ </a:t>
            </a:r>
            <a:r>
              <a:rPr lang="en-US" sz="3200">
                <a:solidFill>
                  <a:srgbClr val="FF0000"/>
                </a:solidFill>
              </a:rPr>
              <a:t/>
            </a:r>
            <a:br>
              <a:rPr lang="en-US" sz="3200">
                <a:solidFill>
                  <a:srgbClr val="FF000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</a:rPr>
              <a:t>ПСИХОЛОГИЧЕСКАЯ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ОЦЕНКА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СПОРТСМЕНА ЛЕГКОАТЛЕТА ВЫСОКОГО УРОВНЯ АКТИВНОСТИ ПРИ МАКСИМАЛЬНОЙ МОЩНОСТИ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589" y="152399"/>
            <a:ext cx="2135189" cy="2135189"/>
          </a:xfrm>
          <a:prstGeom prst="rect">
            <a:avLst/>
          </a:prstGeom>
        </p:spPr>
      </p:pic>
      <p:pic>
        <p:nvPicPr>
          <p:cNvPr id="5" name="Picture 8" descr="soccer ball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84" y="5638800"/>
            <a:ext cx="804333" cy="78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Badminton-01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522" y="5638800"/>
            <a:ext cx="1096153" cy="97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basketball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34" y="5445262"/>
            <a:ext cx="973666" cy="97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18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448" y="131964"/>
            <a:ext cx="8995552" cy="658169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ВВЕДЕНИЕ</a:t>
            </a:r>
          </a:p>
          <a:p>
            <a:pPr algn="just"/>
            <a:r>
              <a:rPr lang="en-US" sz="2400" dirty="0" smtClean="0"/>
              <a:t>	</a:t>
            </a:r>
            <a:r>
              <a:rPr lang="ru-RU" sz="2800" dirty="0" smtClean="0">
                <a:solidFill>
                  <a:srgbClr val="000000"/>
                </a:solidFill>
              </a:rPr>
              <a:t>Регулярные </a:t>
            </a:r>
            <a:r>
              <a:rPr lang="ru-RU" sz="2800" dirty="0">
                <a:solidFill>
                  <a:srgbClr val="000000"/>
                </a:solidFill>
              </a:rPr>
              <a:t>с</a:t>
            </a:r>
            <a:r>
              <a:rPr lang="vi-VN" sz="2800" dirty="0">
                <a:solidFill>
                  <a:srgbClr val="000000"/>
                </a:solidFill>
              </a:rPr>
              <a:t>портивные упражнения прин</a:t>
            </a:r>
            <a:r>
              <a:rPr lang="ru-RU" sz="2800" dirty="0" err="1">
                <a:solidFill>
                  <a:srgbClr val="000000"/>
                </a:solidFill>
              </a:rPr>
              <a:t>осят</a:t>
            </a:r>
            <a:r>
              <a:rPr lang="vi-VN" sz="2800" dirty="0">
                <a:solidFill>
                  <a:srgbClr val="000000"/>
                </a:solidFill>
              </a:rPr>
              <a:t> изменения в направлении адаптации, </a:t>
            </a:r>
            <a:r>
              <a:rPr lang="ru-RU" sz="2800" dirty="0">
                <a:solidFill>
                  <a:srgbClr val="000000"/>
                </a:solidFill>
              </a:rPr>
              <a:t>это </a:t>
            </a:r>
            <a:r>
              <a:rPr lang="vi-VN" sz="2800" dirty="0">
                <a:solidFill>
                  <a:srgbClr val="000000"/>
                </a:solidFill>
              </a:rPr>
              <a:t>является полезным для организма, преобразование выражается с помощью показателей конкретной функции тела и психологическ</a:t>
            </a:r>
            <a:r>
              <a:rPr lang="ru-RU" sz="2800" dirty="0">
                <a:solidFill>
                  <a:srgbClr val="000000"/>
                </a:solidFill>
              </a:rPr>
              <a:t>ой</a:t>
            </a:r>
            <a:r>
              <a:rPr lang="vi-VN" sz="2800" dirty="0">
                <a:solidFill>
                  <a:srgbClr val="000000"/>
                </a:solidFill>
              </a:rPr>
              <a:t> функци</a:t>
            </a:r>
            <a:r>
              <a:rPr lang="ru-RU" sz="2800" dirty="0">
                <a:solidFill>
                  <a:srgbClr val="000000"/>
                </a:solidFill>
              </a:rPr>
              <a:t>и</a:t>
            </a:r>
            <a:r>
              <a:rPr lang="vi-VN" sz="2800" dirty="0">
                <a:solidFill>
                  <a:srgbClr val="000000"/>
                </a:solidFill>
              </a:rPr>
              <a:t>. На сегодняшний день, </a:t>
            </a:r>
            <a:r>
              <a:rPr lang="ru-RU" sz="2800" dirty="0">
                <a:solidFill>
                  <a:srgbClr val="000000"/>
                </a:solidFill>
              </a:rPr>
              <a:t>использование</a:t>
            </a:r>
            <a:r>
              <a:rPr lang="vi-VN" sz="2800" dirty="0">
                <a:solidFill>
                  <a:srgbClr val="000000"/>
                </a:solidFill>
              </a:rPr>
              <a:t> современного оборудования  в спорте, позволило точно определ</a:t>
            </a:r>
            <a:r>
              <a:rPr lang="ru-RU" sz="2800" dirty="0">
                <a:solidFill>
                  <a:srgbClr val="000000"/>
                </a:solidFill>
              </a:rPr>
              <a:t>я</a:t>
            </a:r>
            <a:r>
              <a:rPr lang="vi-VN" sz="2800" dirty="0">
                <a:solidFill>
                  <a:srgbClr val="000000"/>
                </a:solidFill>
              </a:rPr>
              <a:t>ть уровень подготовки и оценки показателей психологических функций спортсменов после физической активности, а также эффективности обучени</a:t>
            </a:r>
            <a:r>
              <a:rPr lang="ru-RU" sz="2800" dirty="0">
                <a:solidFill>
                  <a:srgbClr val="000000"/>
                </a:solidFill>
              </a:rPr>
              <a:t>я.</a:t>
            </a:r>
            <a:r>
              <a:rPr lang="vi-VN" sz="2800" dirty="0">
                <a:solidFill>
                  <a:srgbClr val="000000"/>
                </a:solidFill>
              </a:rPr>
              <a:t> Это также является важной базой для  подготовки спортсменов.</a:t>
            </a:r>
            <a:endParaRPr lang="en-US" sz="2800" dirty="0">
              <a:solidFill>
                <a:srgbClr val="000000"/>
              </a:solidFill>
            </a:endParaRPr>
          </a:p>
          <a:p>
            <a:pPr algn="just"/>
            <a:r>
              <a:rPr lang="vi-VN" sz="2200" dirty="0" smtClean="0">
                <a:solidFill>
                  <a:srgbClr val="000000"/>
                </a:solidFill>
              </a:rPr>
              <a:t>	.</a:t>
            </a:r>
            <a:endParaRPr lang="en-US" sz="2200" dirty="0">
              <a:solidFill>
                <a:srgbClr val="000000"/>
              </a:solidFill>
            </a:endParaRPr>
          </a:p>
          <a:p>
            <a:pPr algn="just"/>
            <a:r>
              <a:rPr lang="vi-VN" sz="22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9013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subTitle" idx="1"/>
          </p:nvPr>
        </p:nvSpPr>
        <p:spPr>
          <a:xfrm>
            <a:off x="296897" y="296919"/>
            <a:ext cx="8379079" cy="534188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МЕТОДИКА ИССЛЕДОВАНИЕ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Исследование </a:t>
            </a:r>
            <a:r>
              <a:rPr lang="ru-RU" sz="2800" dirty="0">
                <a:solidFill>
                  <a:schemeClr val="tx1"/>
                </a:solidFill>
              </a:rPr>
              <a:t>процессов с помощью этих методов: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- </a:t>
            </a:r>
            <a:r>
              <a:rPr lang="ru-RU" sz="2800" dirty="0" smtClean="0">
                <a:solidFill>
                  <a:schemeClr val="tx1"/>
                </a:solidFill>
              </a:rPr>
              <a:t>Методы </a:t>
            </a:r>
            <a:r>
              <a:rPr lang="ru-RU" sz="2800" dirty="0">
                <a:solidFill>
                  <a:schemeClr val="tx1"/>
                </a:solidFill>
              </a:rPr>
              <a:t>анализа и синтеза </a:t>
            </a:r>
            <a:r>
              <a:rPr lang="ru-RU" sz="2800" dirty="0" smtClean="0">
                <a:solidFill>
                  <a:schemeClr val="tx1"/>
                </a:solidFill>
              </a:rPr>
              <a:t>документа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- </a:t>
            </a:r>
            <a:r>
              <a:rPr lang="ru-RU" sz="2800" dirty="0" smtClean="0">
                <a:solidFill>
                  <a:schemeClr val="tx1"/>
                </a:solidFill>
              </a:rPr>
              <a:t>Метод интервью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>
                <a:solidFill>
                  <a:schemeClr val="tx1"/>
                </a:solidFill>
              </a:rPr>
              <a:t>Метод испытания </a:t>
            </a:r>
            <a:r>
              <a:rPr lang="ru-RU" sz="2800" dirty="0" smtClean="0">
                <a:solidFill>
                  <a:schemeClr val="tx1"/>
                </a:solidFill>
              </a:rPr>
              <a:t>педагогике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>
                <a:solidFill>
                  <a:schemeClr val="tx1"/>
                </a:solidFill>
              </a:rPr>
              <a:t>Методы математической </a:t>
            </a:r>
            <a:r>
              <a:rPr lang="ru-RU" sz="2800" dirty="0" smtClean="0">
                <a:solidFill>
                  <a:schemeClr val="tx1"/>
                </a:solidFill>
              </a:rPr>
              <a:t>статистики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9" descr="Runner-03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33" y="5215467"/>
            <a:ext cx="1143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2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460" y="164955"/>
            <a:ext cx="8906895" cy="6532213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ИССЛЕДОВАНИЕ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ru-RU" b="1" smtClean="0">
                <a:solidFill>
                  <a:srgbClr val="FF0000"/>
                </a:solidFill>
              </a:rPr>
              <a:t>РЕЗУЛЬТАТЫ </a:t>
            </a:r>
            <a:r>
              <a:rPr lang="ru-RU" b="1" dirty="0">
                <a:solidFill>
                  <a:srgbClr val="FF0000"/>
                </a:solidFill>
              </a:rPr>
              <a:t>И ОБСУЖДЕНИЕ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	</a:t>
            </a:r>
            <a:r>
              <a:rPr lang="ru-RU" b="1" i="1" dirty="0" smtClean="0">
                <a:solidFill>
                  <a:srgbClr val="FF0000"/>
                </a:solidFill>
              </a:rPr>
              <a:t>1</a:t>
            </a:r>
            <a:r>
              <a:rPr lang="ru-RU" b="1" i="1" dirty="0">
                <a:solidFill>
                  <a:srgbClr val="FF0000"/>
                </a:solidFill>
              </a:rPr>
              <a:t>. Выбор показателя оценки показателей психологического функционирования легкой атлетике спортсменов квалифицированных в мобилизации максимальной емкости.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	</a:t>
            </a:r>
            <a:r>
              <a:rPr lang="ru-RU" dirty="0" smtClean="0">
                <a:solidFill>
                  <a:srgbClr val="000000"/>
                </a:solidFill>
              </a:rPr>
              <a:t>С </a:t>
            </a:r>
            <a:r>
              <a:rPr lang="ru-RU" dirty="0">
                <a:solidFill>
                  <a:srgbClr val="000000"/>
                </a:solidFill>
              </a:rPr>
              <a:t>помощью методов анализа и синтеза документов, интервью, выбор 06 показателей являются показателями психологических функций спортсменов высокого уровня по легкой атлетике максимальной мощности  включают в себя: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1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ru-RU" dirty="0" err="1" smtClean="0">
                <a:solidFill>
                  <a:srgbClr val="000000"/>
                </a:solidFill>
              </a:rPr>
              <a:t>диночный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рефлекс (</a:t>
            </a:r>
            <a:r>
              <a:rPr lang="ru-RU" dirty="0" err="1">
                <a:solidFill>
                  <a:srgbClr val="000000"/>
                </a:solidFill>
              </a:rPr>
              <a:t>мс</a:t>
            </a:r>
            <a:r>
              <a:rPr lang="ru-RU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2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C</a:t>
            </a:r>
            <a:r>
              <a:rPr lang="ru-RU" dirty="0" smtClean="0">
                <a:solidFill>
                  <a:srgbClr val="000000"/>
                </a:solidFill>
              </a:rPr>
              <a:t>ложный </a:t>
            </a:r>
            <a:r>
              <a:rPr lang="ru-RU" dirty="0">
                <a:solidFill>
                  <a:srgbClr val="000000"/>
                </a:solidFill>
              </a:rPr>
              <a:t>рефлекс (</a:t>
            </a:r>
            <a:r>
              <a:rPr lang="ru-RU" dirty="0" err="1">
                <a:solidFill>
                  <a:srgbClr val="000000"/>
                </a:solidFill>
              </a:rPr>
              <a:t>мс</a:t>
            </a:r>
            <a:r>
              <a:rPr lang="ru-RU" dirty="0">
                <a:solidFill>
                  <a:srgbClr val="00000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3</a:t>
            </a:r>
            <a:r>
              <a:rPr lang="ru-RU" dirty="0">
                <a:solidFill>
                  <a:srgbClr val="000000"/>
                </a:solidFill>
              </a:rPr>
              <a:t>. Ощущение силы  мышц рук на 50% (%)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4</a:t>
            </a:r>
            <a:r>
              <a:rPr lang="ru-RU" dirty="0">
                <a:solidFill>
                  <a:srgbClr val="000000"/>
                </a:solidFill>
              </a:rPr>
              <a:t>. Чувство силы мышц ног на 50% (%)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5</a:t>
            </a:r>
            <a:r>
              <a:rPr lang="ru-RU" dirty="0">
                <a:solidFill>
                  <a:srgbClr val="000000"/>
                </a:solidFill>
              </a:rPr>
              <a:t>. Тремор рук 10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ru-RU" dirty="0">
                <a:solidFill>
                  <a:srgbClr val="000000"/>
                </a:solidFill>
              </a:rPr>
              <a:t> (раз)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6</a:t>
            </a:r>
            <a:r>
              <a:rPr lang="ru-RU" dirty="0">
                <a:solidFill>
                  <a:srgbClr val="000000"/>
                </a:solidFill>
              </a:rPr>
              <a:t>. Тест 40 очков в кругах (точки)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4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448" y="296919"/>
            <a:ext cx="8873907" cy="63012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>
                <a:solidFill>
                  <a:srgbClr val="FF0000"/>
                </a:solidFill>
              </a:rPr>
              <a:t>. Особенности психологической реабилитации спортсменов по легкой атлетике квалифицированными специалистами в области максимальной мощности.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	</a:t>
            </a:r>
            <a:r>
              <a:rPr lang="ru-RU" dirty="0" smtClean="0">
                <a:solidFill>
                  <a:srgbClr val="000000"/>
                </a:solidFill>
              </a:rPr>
              <a:t>2.1</a:t>
            </a:r>
            <a:r>
              <a:rPr lang="ru-RU" dirty="0">
                <a:solidFill>
                  <a:srgbClr val="000000"/>
                </a:solidFill>
              </a:rPr>
              <a:t>. Характеристика показателей психологического функционирования спортсменов по легкой атлетике на высоком уровне агитируя период до максимальной </a:t>
            </a:r>
            <a:r>
              <a:rPr lang="ru-RU" dirty="0" smtClean="0">
                <a:solidFill>
                  <a:srgbClr val="000000"/>
                </a:solidFill>
              </a:rPr>
              <a:t>мощности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Функциональные </a:t>
            </a:r>
            <a:r>
              <a:rPr lang="ru-RU" dirty="0">
                <a:solidFill>
                  <a:srgbClr val="000000"/>
                </a:solidFill>
              </a:rPr>
              <a:t>показатели спортсменов очень разнообразны. Тем не менее, в данном исследовании, мы выбрали только те показатели, которые позволяют дать не только нейронную оценки мощности, но так же показать уровень усталости и восстановления спортсменов, также чувствительные индикаторы мобилизации.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ru-RU" dirty="0" smtClean="0">
                <a:solidFill>
                  <a:srgbClr val="000000"/>
                </a:solidFill>
              </a:rPr>
              <a:t>Перед </a:t>
            </a:r>
            <a:r>
              <a:rPr lang="ru-RU" dirty="0">
                <a:solidFill>
                  <a:srgbClr val="000000"/>
                </a:solidFill>
              </a:rPr>
              <a:t>проведением испытаний, испытательным комплектом спортсменов в максимальной мощности, мы рассмотрим показатели спортсменов психологических функций. Результаты представлены в таблице 1.</a:t>
            </a:r>
            <a:endParaRPr lang="en-US" dirty="0">
              <a:solidFill>
                <a:srgbClr val="000000"/>
              </a:solidFill>
            </a:endParaRPr>
          </a:p>
          <a:p>
            <a:pPr algn="just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14" y="131964"/>
            <a:ext cx="8692470" cy="1468236"/>
          </a:xfrm>
        </p:spPr>
        <p:txBody>
          <a:bodyPr>
            <a:noAutofit/>
          </a:bodyPr>
          <a:lstStyle/>
          <a:p>
            <a:r>
              <a:rPr lang="ru-RU" sz="2400" b="1" i="1" dirty="0"/>
              <a:t>Таблица 1.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0000"/>
                </a:solidFill>
              </a:rPr>
              <a:t>Характеристика показателей психологического функционирования квалифицированных спортсменов легкоатлетов в состоянии до проведения исследования.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230362"/>
              </p:ext>
            </p:extLst>
          </p:nvPr>
        </p:nvGraphicFramePr>
        <p:xfrm>
          <a:off x="115460" y="1352636"/>
          <a:ext cx="8824424" cy="532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99"/>
                <a:gridCol w="1943965"/>
                <a:gridCol w="1260632"/>
                <a:gridCol w="1260632"/>
                <a:gridCol w="1260632"/>
                <a:gridCol w="1260632"/>
                <a:gridCol w="1260632"/>
              </a:tblGrid>
              <a:tr h="40466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Мужчина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18-20) </a:t>
                      </a:r>
                      <a:endParaRPr lang="en-US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10)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Женщины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возрасте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16-17) </a:t>
                      </a:r>
                      <a:endParaRPr lang="en-US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10)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одиночный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рефлекс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мс</a:t>
                      </a: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180.56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32.34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64.22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сложного рефлекса (мс)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231.22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41.39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238.73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39.18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силы рук мышцы на 50% (%)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43.14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7.68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43.39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52.25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прочность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мышцы ног на 50% (%)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85.06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13.81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52.69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46.37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тремор рук 10s (раз)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7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40 очков в круг (баллов)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7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5468"/>
            <a:ext cx="8686800" cy="1171180"/>
          </a:xfrm>
        </p:spPr>
        <p:txBody>
          <a:bodyPr>
            <a:noAutofit/>
          </a:bodyPr>
          <a:lstStyle/>
          <a:p>
            <a:r>
              <a:rPr lang="ru-RU" sz="2000" b="1" i="1" dirty="0"/>
              <a:t>Таблица 2.</a:t>
            </a:r>
            <a:r>
              <a:rPr lang="ru-RU" sz="2000" dirty="0"/>
              <a:t> Характеристика показателей психологического функционирования спортсменов в легкой атлетике спортсменов квалифицированных специалистов в области максимальной мощности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99570"/>
              </p:ext>
            </p:extLst>
          </p:nvPr>
        </p:nvGraphicFramePr>
        <p:xfrm>
          <a:off x="214426" y="1286641"/>
          <a:ext cx="8741952" cy="5757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67"/>
                <a:gridCol w="1563289"/>
                <a:gridCol w="971328"/>
                <a:gridCol w="971328"/>
                <a:gridCol w="971328"/>
                <a:gridCol w="971328"/>
                <a:gridCol w="971328"/>
                <a:gridCol w="971328"/>
                <a:gridCol w="971328"/>
              </a:tblGrid>
              <a:tr h="288632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Мужчина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18-20)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10)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Женщины (в возрасте 16-17) (п = 10)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3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/>
                        <a:t>изменение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200" dirty="0" smtClean="0"/>
                        <a:t>изменение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одиночный рефлекс (мс)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213.99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55.65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18.51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196.53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38.97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-6.46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сложного рефлекса (мс)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248.30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40.98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26.93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-3.23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силы рук мышцы на 50% (%)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38.44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44.01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08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прочность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мышцы ног на 50% (%)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52.08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157.40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19.64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51.84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5.54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53.73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15.87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тремор рук 10s (раз)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66.67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111.76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8.74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8.74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-13.04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08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40 очков в круг (баллов)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-5.58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66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31" y="280422"/>
            <a:ext cx="8774941" cy="989731"/>
          </a:xfrm>
        </p:spPr>
        <p:txBody>
          <a:bodyPr>
            <a:noAutofit/>
          </a:bodyPr>
          <a:lstStyle/>
          <a:p>
            <a:r>
              <a:rPr lang="ru-RU" sz="2200" b="1" i="1" dirty="0"/>
              <a:t>Таблица3.</a:t>
            </a:r>
            <a:r>
              <a:rPr lang="ru-RU" sz="2200" dirty="0"/>
              <a:t> Характеристика показателей психологического функционирования легкой атлетике спортсменов квалифицированы в точке максимальной мощности 10 минут после того, как агитация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687231"/>
              </p:ext>
            </p:extLst>
          </p:nvPr>
        </p:nvGraphicFramePr>
        <p:xfrm>
          <a:off x="198438" y="1270000"/>
          <a:ext cx="8774109" cy="542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332"/>
                <a:gridCol w="1847356"/>
                <a:gridCol w="2177241"/>
                <a:gridCol w="709253"/>
                <a:gridCol w="566913"/>
                <a:gridCol w="897467"/>
                <a:gridCol w="679872"/>
                <a:gridCol w="556261"/>
                <a:gridCol w="878414"/>
              </a:tblGrid>
              <a:tr h="3708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Мужчина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18-20)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10)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Женщины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возрасте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16-17)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10)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изменение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3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l-GR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3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изменение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98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одиночный рефлекс (мс)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180.56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22.34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-4.04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208.37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24.22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-0.82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94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сложного рефлекса (мс)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231.22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27.39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-2.19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229.13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31.18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силы рук мышцы на 50% (%)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прочность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мышцы ног на 50% (%)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5.68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45.41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4.66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-0.78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Fmax (KG)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86.79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13.81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5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-1.14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48.43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4.44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084">
                <a:tc rowSpan="8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тремор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рук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10s (</a:t>
                      </a:r>
                      <a:r>
                        <a:rPr lang="en-US" sz="13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</a:t>
                      </a: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5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-33.33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-5.88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5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-21.43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-3.95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6.81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4.09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-1.30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0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9.37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5.28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-5.80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 40 очков в круг (баллов)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-13.33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11.76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73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subTitle" idx="1"/>
          </p:nvPr>
        </p:nvSpPr>
        <p:spPr>
          <a:xfrm>
            <a:off x="148448" y="197946"/>
            <a:ext cx="8873907" cy="6433042"/>
          </a:xfrm>
        </p:spPr>
        <p:txBody>
          <a:bodyPr>
            <a:no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ЗАКЛЮЧЕНИЕ</a:t>
            </a:r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nl-NL" sz="2600" dirty="0" smtClean="0"/>
              <a:t>	</a:t>
            </a:r>
            <a:r>
              <a:rPr lang="nl-NL" sz="2800" dirty="0" smtClean="0">
                <a:solidFill>
                  <a:srgbClr val="000000"/>
                </a:solidFill>
              </a:rPr>
              <a:t>- </a:t>
            </a:r>
            <a:r>
              <a:rPr lang="nl-NL" sz="2800" dirty="0" err="1">
                <a:solidFill>
                  <a:srgbClr val="000000"/>
                </a:solidFill>
              </a:rPr>
              <a:t>Во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время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мобилизации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максимальной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емкости</a:t>
            </a:r>
            <a:r>
              <a:rPr lang="nl-NL" sz="2800" dirty="0">
                <a:solidFill>
                  <a:srgbClr val="000000"/>
                </a:solidFill>
              </a:rPr>
              <a:t>, </a:t>
            </a:r>
            <a:r>
              <a:rPr lang="nl-NL" sz="2800" dirty="0" err="1">
                <a:solidFill>
                  <a:srgbClr val="000000"/>
                </a:solidFill>
              </a:rPr>
              <a:t>после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осуществления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совместных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учений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профессионального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старта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показателей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спортсменов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психологической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функции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также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меняется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положительном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направлении</a:t>
            </a:r>
            <a:r>
              <a:rPr lang="nl-NL" sz="2800" dirty="0">
                <a:solidFill>
                  <a:srgbClr val="000000"/>
                </a:solidFill>
              </a:rPr>
              <a:t>, </a:t>
            </a:r>
            <a:r>
              <a:rPr lang="nl-NL" sz="2800" dirty="0" err="1">
                <a:solidFill>
                  <a:srgbClr val="000000"/>
                </a:solidFill>
              </a:rPr>
              <a:t>больше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соответствии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практикой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пропагандистской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деятельности</a:t>
            </a:r>
            <a:r>
              <a:rPr lang="nl-NL" sz="2800" dirty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  <a:p>
            <a:pPr algn="just"/>
            <a:r>
              <a:rPr lang="nl-NL" sz="2800" dirty="0" smtClean="0">
                <a:solidFill>
                  <a:srgbClr val="000000"/>
                </a:solidFill>
              </a:rPr>
              <a:t>	- </a:t>
            </a:r>
            <a:r>
              <a:rPr lang="nl-NL" sz="2800" dirty="0" err="1">
                <a:solidFill>
                  <a:srgbClr val="000000"/>
                </a:solidFill>
              </a:rPr>
              <a:t>Во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время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движения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максимальной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мощности</a:t>
            </a:r>
            <a:r>
              <a:rPr lang="nl-NL" sz="2800" dirty="0">
                <a:solidFill>
                  <a:srgbClr val="000000"/>
                </a:solidFill>
              </a:rPr>
              <a:t>, </a:t>
            </a:r>
            <a:r>
              <a:rPr lang="nl-NL" sz="2800" dirty="0" err="1">
                <a:solidFill>
                  <a:srgbClr val="000000"/>
                </a:solidFill>
              </a:rPr>
              <a:t>изменения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происходят</a:t>
            </a:r>
            <a:r>
              <a:rPr lang="nl-NL" sz="2800" dirty="0">
                <a:solidFill>
                  <a:srgbClr val="000000"/>
                </a:solidFill>
              </a:rPr>
              <a:t>, </a:t>
            </a:r>
            <a:r>
              <a:rPr lang="nl-NL" sz="2800" dirty="0" err="1">
                <a:solidFill>
                  <a:srgbClr val="000000"/>
                </a:solidFill>
              </a:rPr>
              <a:t>по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крайней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мере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показателей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сердечно-сосудистой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системы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биохимических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показателей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крови</a:t>
            </a:r>
            <a:r>
              <a:rPr lang="nl-NL" sz="2800" dirty="0">
                <a:solidFill>
                  <a:srgbClr val="000000"/>
                </a:solidFill>
              </a:rPr>
              <a:t>, </a:t>
            </a:r>
            <a:r>
              <a:rPr lang="nl-NL" sz="2800" dirty="0" err="1">
                <a:solidFill>
                  <a:srgbClr val="000000"/>
                </a:solidFill>
              </a:rPr>
              <a:t>а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затем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к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индикаторам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переменных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психологической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функции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Самое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большое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изменение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произошло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показателях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спортсменов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психологических</a:t>
            </a:r>
            <a:r>
              <a:rPr lang="nl-NL" sz="2800" dirty="0">
                <a:solidFill>
                  <a:srgbClr val="000000"/>
                </a:solidFill>
              </a:rPr>
              <a:t> </a:t>
            </a:r>
            <a:r>
              <a:rPr lang="nl-NL" sz="2800" dirty="0" err="1">
                <a:solidFill>
                  <a:srgbClr val="000000"/>
                </a:solidFill>
              </a:rPr>
              <a:t>функций</a:t>
            </a:r>
            <a:r>
              <a:rPr lang="nl-NL" sz="2800" dirty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  <a:p>
            <a:pPr algn="just"/>
            <a:r>
              <a:rPr lang="nl-NL" sz="2800" dirty="0" smtClean="0">
                <a:solidFill>
                  <a:srgbClr val="000000"/>
                </a:solidFill>
              </a:rPr>
              <a:t>	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2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580</Words>
  <Application>Microsoft Office PowerPoint</Application>
  <PresentationFormat>Экран (4:3)</PresentationFormat>
  <Paragraphs>386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OСОБЕННОСТИ ВОССТАНОВЛЕНИЯ  ПСИХОЛОГИЧЕСКАЯ ОЦЕНКА СПОРТСМЕНА ЛЕГКОАТЛЕТА ВЫСОКОГО УРОВНЯ АКТИВНОСТИ ПРИ МАКСИМАЛЬНОЙ МОЩНОСТИ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Таблица 1. Характеристика показателей психологического функционирования квалифицированных спортсменов легкоатлетов в состоянии до проведения исследования. </vt:lpstr>
      <vt:lpstr>Таблица 2. Характеристика показателей психологического функционирования спортсменов в легкой атлетике спортсменов квалифицированных специалистов в области максимальной мощности </vt:lpstr>
      <vt:lpstr>Таблица3. Характеристика показателей психологического функционирования легкой атлетике спортсменов квалифицированы в точке максимальной мощности 10 минут после того, как агитация 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OСОБЕННОСТИ ВОССТАНОВЛЕНИЯ  ИНДИКАТРИСЫ ПСИХОЛОГИЧЕСКАЯ ОЦЕНКА СПОРТСМЕНА ЛЕГКОАТЛЕТА ВЫСОКОГО УРОВНЯ АКТИВНОСТИ ПРИ МАКСИМАЛЬНОЙ МОЩНОСТИ </dc:title>
  <dc:creator>NGUYEN TRONG</dc:creator>
  <cp:lastModifiedBy>Kongress</cp:lastModifiedBy>
  <cp:revision>20</cp:revision>
  <dcterms:created xsi:type="dcterms:W3CDTF">2016-12-13T15:53:52Z</dcterms:created>
  <dcterms:modified xsi:type="dcterms:W3CDTF">2016-12-18T07:10:40Z</dcterms:modified>
</cp:coreProperties>
</file>