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611" r:id="rId2"/>
    <p:sldId id="651" r:id="rId3"/>
    <p:sldId id="613" r:id="rId4"/>
    <p:sldId id="652" r:id="rId5"/>
    <p:sldId id="616" r:id="rId6"/>
    <p:sldId id="615" r:id="rId7"/>
    <p:sldId id="618" r:id="rId8"/>
    <p:sldId id="619" r:id="rId9"/>
    <p:sldId id="622" r:id="rId10"/>
    <p:sldId id="623" r:id="rId11"/>
    <p:sldId id="658" r:id="rId12"/>
    <p:sldId id="659" r:id="rId13"/>
    <p:sldId id="624" r:id="rId14"/>
    <p:sldId id="654" r:id="rId15"/>
    <p:sldId id="631" r:id="rId16"/>
    <p:sldId id="630" r:id="rId17"/>
    <p:sldId id="632" r:id="rId18"/>
    <p:sldId id="634" r:id="rId19"/>
    <p:sldId id="635" r:id="rId20"/>
    <p:sldId id="640" r:id="rId21"/>
    <p:sldId id="656" r:id="rId22"/>
    <p:sldId id="636" r:id="rId23"/>
    <p:sldId id="641" r:id="rId24"/>
    <p:sldId id="642" r:id="rId25"/>
    <p:sldId id="643" r:id="rId26"/>
    <p:sldId id="644" r:id="rId27"/>
    <p:sldId id="645" r:id="rId28"/>
    <p:sldId id="646" r:id="rId29"/>
    <p:sldId id="648" r:id="rId30"/>
    <p:sldId id="604" r:id="rId31"/>
    <p:sldId id="603" r:id="rId32"/>
    <p:sldId id="606" r:id="rId33"/>
    <p:sldId id="605" r:id="rId34"/>
    <p:sldId id="593" r:id="rId35"/>
    <p:sldId id="596" r:id="rId36"/>
    <p:sldId id="597" r:id="rId37"/>
    <p:sldId id="660" r:id="rId38"/>
    <p:sldId id="495" r:id="rId39"/>
    <p:sldId id="497" r:id="rId40"/>
    <p:sldId id="498" r:id="rId41"/>
    <p:sldId id="500" r:id="rId42"/>
    <p:sldId id="449" r:id="rId43"/>
    <p:sldId id="657" r:id="rId44"/>
    <p:sldId id="504" r:id="rId45"/>
    <p:sldId id="506" r:id="rId46"/>
    <p:sldId id="609" r:id="rId4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7"/>
    <p:restoredTop sz="94664"/>
  </p:normalViewPr>
  <p:slideViewPr>
    <p:cSldViewPr>
      <p:cViewPr varScale="1">
        <p:scale>
          <a:sx n="112" d="100"/>
          <a:sy n="112" d="100"/>
        </p:scale>
        <p:origin x="1672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8" d="100"/>
        <a:sy n="17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FF01CE-04BE-4209-B615-C2ACEE1EFB0D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34850F-B8D0-4861-8B74-89B34997EF6E}">
      <dgm:prSet phldrT="[Текст]" custT="1"/>
      <dgm:spPr/>
      <dgm:t>
        <a:bodyPr/>
        <a:lstStyle/>
        <a:p>
          <a:pPr>
            <a:spcAft>
              <a:spcPct val="35000"/>
            </a:spcAft>
          </a:pPr>
          <a:r>
            <a:rPr lang="ru-RU" sz="1600" b="1" dirty="0" smtClean="0"/>
            <a:t>Изменение пациента </a:t>
          </a:r>
          <a:endParaRPr lang="fr-FR" sz="1600" b="1" dirty="0" smtClean="0"/>
        </a:p>
        <a:p>
          <a:pPr>
            <a:spcAft>
              <a:spcPct val="35000"/>
            </a:spcAft>
          </a:pPr>
          <a:r>
            <a:rPr lang="ru-RU" sz="1200" dirty="0" smtClean="0"/>
            <a:t>Активный, знающий, требовательный</a:t>
          </a:r>
          <a:endParaRPr lang="ru-RU" sz="1200" dirty="0"/>
        </a:p>
      </dgm:t>
    </dgm:pt>
    <dgm:pt modelId="{779B262B-BBB1-46B4-9C71-3688AF7A092E}" type="parTrans" cxnId="{8FCD0F5C-4DBF-4C46-9DFA-92DC7013C122}">
      <dgm:prSet/>
      <dgm:spPr/>
      <dgm:t>
        <a:bodyPr/>
        <a:lstStyle/>
        <a:p>
          <a:endParaRPr lang="ru-RU" sz="3600"/>
        </a:p>
      </dgm:t>
    </dgm:pt>
    <dgm:pt modelId="{3E2661B3-FFE7-42C9-8CC0-D9BB6F5A1918}" type="sibTrans" cxnId="{8FCD0F5C-4DBF-4C46-9DFA-92DC7013C122}">
      <dgm:prSet/>
      <dgm:spPr/>
      <dgm:t>
        <a:bodyPr/>
        <a:lstStyle/>
        <a:p>
          <a:endParaRPr lang="ru-RU" sz="3600"/>
        </a:p>
      </dgm:t>
    </dgm:pt>
    <dgm:pt modelId="{AB8361B4-D17F-48D5-9C1B-BD8EE8FCC46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600" b="1" dirty="0" smtClean="0"/>
            <a:t>Изменение парадигмы</a:t>
          </a:r>
        </a:p>
        <a:p>
          <a:pPr>
            <a:spcAft>
              <a:spcPts val="0"/>
            </a:spcAft>
          </a:pPr>
          <a:r>
            <a:rPr lang="ru-RU" sz="1600" b="1" dirty="0" smtClean="0"/>
            <a:t>Прецизионная медицина</a:t>
          </a:r>
        </a:p>
      </dgm:t>
    </dgm:pt>
    <dgm:pt modelId="{975B1364-C252-442D-8481-24559B11026F}" type="parTrans" cxnId="{685BD618-3F08-4150-98D2-B8C2DDCAB14D}">
      <dgm:prSet/>
      <dgm:spPr/>
      <dgm:t>
        <a:bodyPr/>
        <a:lstStyle/>
        <a:p>
          <a:endParaRPr lang="ru-RU" sz="3600"/>
        </a:p>
      </dgm:t>
    </dgm:pt>
    <dgm:pt modelId="{27160139-60FF-40DB-841D-B51D072E5F66}" type="sibTrans" cxnId="{685BD618-3F08-4150-98D2-B8C2DDCAB14D}">
      <dgm:prSet/>
      <dgm:spPr/>
      <dgm:t>
        <a:bodyPr/>
        <a:lstStyle/>
        <a:p>
          <a:endParaRPr lang="ru-RU" sz="3600"/>
        </a:p>
      </dgm:t>
    </dgm:pt>
    <dgm:pt modelId="{14129E9B-EC44-4130-BE75-F11EA99F96E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600" b="1" dirty="0" smtClean="0"/>
            <a:t>Изменение технологий </a:t>
          </a:r>
          <a:r>
            <a:rPr lang="ru-RU" sz="1400" dirty="0" smtClean="0"/>
            <a:t>– </a:t>
          </a:r>
          <a:r>
            <a:rPr lang="ru-RU" sz="1200" dirty="0" err="1" smtClean="0"/>
            <a:t>гиперспециализация</a:t>
          </a:r>
          <a:r>
            <a:rPr lang="ru-RU" sz="1200" dirty="0" smtClean="0"/>
            <a:t> в образовании</a:t>
          </a:r>
        </a:p>
        <a:p>
          <a:pPr>
            <a:spcAft>
              <a:spcPts val="0"/>
            </a:spcAft>
          </a:pPr>
          <a:r>
            <a:rPr lang="ru-RU" sz="1200" dirty="0" smtClean="0"/>
            <a:t>Редактирование генома, роботизация, </a:t>
          </a:r>
          <a:r>
            <a:rPr lang="ru-RU" sz="1200" dirty="0" err="1" smtClean="0"/>
            <a:t>наноустройства</a:t>
          </a:r>
          <a:r>
            <a:rPr lang="ru-RU" sz="1200" dirty="0" smtClean="0"/>
            <a:t>, виртуальная реальность</a:t>
          </a:r>
          <a:endParaRPr lang="ru-RU" sz="1200" dirty="0"/>
        </a:p>
      </dgm:t>
    </dgm:pt>
    <dgm:pt modelId="{290D296C-2929-4F89-BC69-7456407B580E}" type="parTrans" cxnId="{3909791A-5FCC-4A96-99A9-BD9232144ACD}">
      <dgm:prSet/>
      <dgm:spPr/>
      <dgm:t>
        <a:bodyPr/>
        <a:lstStyle/>
        <a:p>
          <a:endParaRPr lang="ru-RU" sz="3600"/>
        </a:p>
      </dgm:t>
    </dgm:pt>
    <dgm:pt modelId="{6AC135DF-30AA-4E1F-A1E6-DE77E73E2CE5}" type="sibTrans" cxnId="{3909791A-5FCC-4A96-99A9-BD9232144ACD}">
      <dgm:prSet/>
      <dgm:spPr/>
      <dgm:t>
        <a:bodyPr/>
        <a:lstStyle/>
        <a:p>
          <a:endParaRPr lang="ru-RU" sz="3600"/>
        </a:p>
      </dgm:t>
    </dgm:pt>
    <dgm:pt modelId="{2DE13F52-82E8-4124-ABCB-04BB88FD7C6A}" type="pres">
      <dgm:prSet presAssocID="{8EFF01CE-04BE-4209-B615-C2ACEE1EFB0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AA7E405-32C7-4A9E-B440-095A4E9745A9}" type="pres">
      <dgm:prSet presAssocID="{EE34850F-B8D0-4861-8B74-89B34997EF6E}" presName="Accent1" presStyleCnt="0"/>
      <dgm:spPr/>
    </dgm:pt>
    <dgm:pt modelId="{C93440ED-211B-4E04-8C2D-586ACD0985D9}" type="pres">
      <dgm:prSet presAssocID="{EE34850F-B8D0-4861-8B74-89B34997EF6E}" presName="Accent" presStyleLbl="node1" presStyleIdx="0" presStyleCnt="3" custScaleX="113778" custScaleY="98712"/>
      <dgm:spPr/>
    </dgm:pt>
    <dgm:pt modelId="{81017965-6E29-41BC-8089-F921383DAD10}" type="pres">
      <dgm:prSet presAssocID="{EE34850F-B8D0-4861-8B74-89B34997EF6E}" presName="Parent1" presStyleLbl="revTx" presStyleIdx="0" presStyleCnt="3" custScaleX="104785" custLinFactNeighborX="366" custLinFactNeighborY="-85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D4687B-DDE9-406C-A14D-15D6B6AB329E}" type="pres">
      <dgm:prSet presAssocID="{AB8361B4-D17F-48D5-9C1B-BD8EE8FCC46C}" presName="Accent2" presStyleCnt="0"/>
      <dgm:spPr/>
    </dgm:pt>
    <dgm:pt modelId="{2FA3D183-E4F1-4746-9CED-4DDDC3CE3B50}" type="pres">
      <dgm:prSet presAssocID="{AB8361B4-D17F-48D5-9C1B-BD8EE8FCC46C}" presName="Accent" presStyleLbl="node1" presStyleIdx="1" presStyleCnt="3" custScaleX="111931"/>
      <dgm:spPr/>
    </dgm:pt>
    <dgm:pt modelId="{082B3D51-1255-4B58-B6B4-8D80DAACDE87}" type="pres">
      <dgm:prSet presAssocID="{AB8361B4-D17F-48D5-9C1B-BD8EE8FCC46C}" presName="Parent2" presStyleLbl="revTx" presStyleIdx="1" presStyleCnt="3" custScaleX="129123" custScaleY="116511" custLinFactNeighborX="3375" custLinFactNeighborY="-479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C440F1-9835-468F-9BFB-25502CBA01DE}" type="pres">
      <dgm:prSet presAssocID="{14129E9B-EC44-4130-BE75-F11EA99F96E6}" presName="Accent3" presStyleCnt="0"/>
      <dgm:spPr/>
    </dgm:pt>
    <dgm:pt modelId="{E4827411-2AD9-4B7A-96E0-08E0AD32D3AC}" type="pres">
      <dgm:prSet presAssocID="{14129E9B-EC44-4130-BE75-F11EA99F96E6}" presName="Accent" presStyleLbl="node1" presStyleIdx="2" presStyleCnt="3" custScaleX="122204"/>
      <dgm:spPr/>
    </dgm:pt>
    <dgm:pt modelId="{3D2BB22F-4BAB-4DE1-BF1B-25029FCA4777}" type="pres">
      <dgm:prSet presAssocID="{14129E9B-EC44-4130-BE75-F11EA99F96E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4BB5BE-D19E-5F40-81BB-8CD5E0EEAED4}" type="presOf" srcId="{8EFF01CE-04BE-4209-B615-C2ACEE1EFB0D}" destId="{2DE13F52-82E8-4124-ABCB-04BB88FD7C6A}" srcOrd="0" destOrd="0" presId="urn:microsoft.com/office/officeart/2009/layout/CircleArrowProcess"/>
    <dgm:cxn modelId="{3909791A-5FCC-4A96-99A9-BD9232144ACD}" srcId="{8EFF01CE-04BE-4209-B615-C2ACEE1EFB0D}" destId="{14129E9B-EC44-4130-BE75-F11EA99F96E6}" srcOrd="2" destOrd="0" parTransId="{290D296C-2929-4F89-BC69-7456407B580E}" sibTransId="{6AC135DF-30AA-4E1F-A1E6-DE77E73E2CE5}"/>
    <dgm:cxn modelId="{8391D2BB-FCAF-1942-A26A-BB2C3FA6D62F}" type="presOf" srcId="{AB8361B4-D17F-48D5-9C1B-BD8EE8FCC46C}" destId="{082B3D51-1255-4B58-B6B4-8D80DAACDE87}" srcOrd="0" destOrd="0" presId="urn:microsoft.com/office/officeart/2009/layout/CircleArrowProcess"/>
    <dgm:cxn modelId="{685BD618-3F08-4150-98D2-B8C2DDCAB14D}" srcId="{8EFF01CE-04BE-4209-B615-C2ACEE1EFB0D}" destId="{AB8361B4-D17F-48D5-9C1B-BD8EE8FCC46C}" srcOrd="1" destOrd="0" parTransId="{975B1364-C252-442D-8481-24559B11026F}" sibTransId="{27160139-60FF-40DB-841D-B51D072E5F66}"/>
    <dgm:cxn modelId="{EA8A9B1D-E21E-A54A-9CBF-3AD75E7AB6CF}" type="presOf" srcId="{14129E9B-EC44-4130-BE75-F11EA99F96E6}" destId="{3D2BB22F-4BAB-4DE1-BF1B-25029FCA4777}" srcOrd="0" destOrd="0" presId="urn:microsoft.com/office/officeart/2009/layout/CircleArrowProcess"/>
    <dgm:cxn modelId="{55A57E05-7C0A-284C-950D-179B92BBBD86}" type="presOf" srcId="{EE34850F-B8D0-4861-8B74-89B34997EF6E}" destId="{81017965-6E29-41BC-8089-F921383DAD10}" srcOrd="0" destOrd="0" presId="urn:microsoft.com/office/officeart/2009/layout/CircleArrowProcess"/>
    <dgm:cxn modelId="{8FCD0F5C-4DBF-4C46-9DFA-92DC7013C122}" srcId="{8EFF01CE-04BE-4209-B615-C2ACEE1EFB0D}" destId="{EE34850F-B8D0-4861-8B74-89B34997EF6E}" srcOrd="0" destOrd="0" parTransId="{779B262B-BBB1-46B4-9C71-3688AF7A092E}" sibTransId="{3E2661B3-FFE7-42C9-8CC0-D9BB6F5A1918}"/>
    <dgm:cxn modelId="{3E5A0F00-EF76-C64C-B638-E3A514DE23B5}" type="presParOf" srcId="{2DE13F52-82E8-4124-ABCB-04BB88FD7C6A}" destId="{6AA7E405-32C7-4A9E-B440-095A4E9745A9}" srcOrd="0" destOrd="0" presId="urn:microsoft.com/office/officeart/2009/layout/CircleArrowProcess"/>
    <dgm:cxn modelId="{62514F02-BF37-E048-A58E-49056F30E9A4}" type="presParOf" srcId="{6AA7E405-32C7-4A9E-B440-095A4E9745A9}" destId="{C93440ED-211B-4E04-8C2D-586ACD0985D9}" srcOrd="0" destOrd="0" presId="urn:microsoft.com/office/officeart/2009/layout/CircleArrowProcess"/>
    <dgm:cxn modelId="{522808E5-E47D-F64C-A95F-A225CBD582DA}" type="presParOf" srcId="{2DE13F52-82E8-4124-ABCB-04BB88FD7C6A}" destId="{81017965-6E29-41BC-8089-F921383DAD10}" srcOrd="1" destOrd="0" presId="urn:microsoft.com/office/officeart/2009/layout/CircleArrowProcess"/>
    <dgm:cxn modelId="{D35B792C-0AD8-6049-A744-03860373C679}" type="presParOf" srcId="{2DE13F52-82E8-4124-ABCB-04BB88FD7C6A}" destId="{53D4687B-DDE9-406C-A14D-15D6B6AB329E}" srcOrd="2" destOrd="0" presId="urn:microsoft.com/office/officeart/2009/layout/CircleArrowProcess"/>
    <dgm:cxn modelId="{1A123092-D7BB-A446-8B0E-14F7A64FC099}" type="presParOf" srcId="{53D4687B-DDE9-406C-A14D-15D6B6AB329E}" destId="{2FA3D183-E4F1-4746-9CED-4DDDC3CE3B50}" srcOrd="0" destOrd="0" presId="urn:microsoft.com/office/officeart/2009/layout/CircleArrowProcess"/>
    <dgm:cxn modelId="{3403CBF3-94BA-1747-8F60-F1C3C1AC2B71}" type="presParOf" srcId="{2DE13F52-82E8-4124-ABCB-04BB88FD7C6A}" destId="{082B3D51-1255-4B58-B6B4-8D80DAACDE87}" srcOrd="3" destOrd="0" presId="urn:microsoft.com/office/officeart/2009/layout/CircleArrowProcess"/>
    <dgm:cxn modelId="{9D12BFD1-12D4-3440-B7D3-26F751C45974}" type="presParOf" srcId="{2DE13F52-82E8-4124-ABCB-04BB88FD7C6A}" destId="{01C440F1-9835-468F-9BFB-25502CBA01DE}" srcOrd="4" destOrd="0" presId="urn:microsoft.com/office/officeart/2009/layout/CircleArrowProcess"/>
    <dgm:cxn modelId="{BE5C0637-B096-CB4D-B991-B97FAF0C3578}" type="presParOf" srcId="{01C440F1-9835-468F-9BFB-25502CBA01DE}" destId="{E4827411-2AD9-4B7A-96E0-08E0AD32D3AC}" srcOrd="0" destOrd="0" presId="urn:microsoft.com/office/officeart/2009/layout/CircleArrowProcess"/>
    <dgm:cxn modelId="{5C996F80-41DE-FD47-ACB3-70B44ED7EC53}" type="presParOf" srcId="{2DE13F52-82E8-4124-ABCB-04BB88FD7C6A}" destId="{3D2BB22F-4BAB-4DE1-BF1B-25029FCA477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C43F78-BB62-4F3D-A41A-EAC37E78EFA1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2AA847-112F-4D07-AEE9-5F7F541F67A3}">
      <dgm:prSet phldrT="[Текст]"/>
      <dgm:spPr/>
      <dgm:t>
        <a:bodyPr/>
        <a:lstStyle/>
        <a:p>
          <a:r>
            <a:rPr lang="ru-RU" dirty="0" smtClean="0"/>
            <a:t>Идея с самого начала верна</a:t>
          </a:r>
        </a:p>
        <a:p>
          <a:r>
            <a:rPr lang="ru-RU" dirty="0" smtClean="0"/>
            <a:t>и понятна</a:t>
          </a:r>
          <a:endParaRPr lang="ru-RU" dirty="0"/>
        </a:p>
      </dgm:t>
    </dgm:pt>
    <dgm:pt modelId="{C6B7E2CD-D7F4-4E0E-B3B7-B71906973699}" type="parTrans" cxnId="{E11F9063-2717-49CC-9868-3D1FF99D4FAC}">
      <dgm:prSet/>
      <dgm:spPr/>
      <dgm:t>
        <a:bodyPr/>
        <a:lstStyle/>
        <a:p>
          <a:endParaRPr lang="ru-RU"/>
        </a:p>
      </dgm:t>
    </dgm:pt>
    <dgm:pt modelId="{4504F80B-F265-4CD2-B48A-36BBF7E91210}" type="sibTrans" cxnId="{E11F9063-2717-49CC-9868-3D1FF99D4FAC}">
      <dgm:prSet/>
      <dgm:spPr/>
      <dgm:t>
        <a:bodyPr/>
        <a:lstStyle/>
        <a:p>
          <a:endParaRPr lang="ru-RU"/>
        </a:p>
      </dgm:t>
    </dgm:pt>
    <dgm:pt modelId="{F31467E6-4F35-4E0E-B611-D362337826CB}">
      <dgm:prSet phldrT="[Текст]"/>
      <dgm:spPr/>
      <dgm:t>
        <a:bodyPr/>
        <a:lstStyle/>
        <a:p>
          <a:r>
            <a:rPr lang="ru-RU" dirty="0" smtClean="0"/>
            <a:t>У разработчика есть средства, силы, желание и поддержка</a:t>
          </a:r>
          <a:endParaRPr lang="ru-RU" dirty="0"/>
        </a:p>
      </dgm:t>
    </dgm:pt>
    <dgm:pt modelId="{CBF4222A-7C44-49A0-942B-AF62226AE064}" type="parTrans" cxnId="{0BC882EC-0E8A-4BD9-8F94-937A6C104155}">
      <dgm:prSet/>
      <dgm:spPr/>
      <dgm:t>
        <a:bodyPr/>
        <a:lstStyle/>
        <a:p>
          <a:endParaRPr lang="ru-RU"/>
        </a:p>
      </dgm:t>
    </dgm:pt>
    <dgm:pt modelId="{197216E3-2A61-4F33-A23B-A7018F574E31}" type="sibTrans" cxnId="{0BC882EC-0E8A-4BD9-8F94-937A6C104155}">
      <dgm:prSet/>
      <dgm:spPr/>
      <dgm:t>
        <a:bodyPr/>
        <a:lstStyle/>
        <a:p>
          <a:endParaRPr lang="ru-RU"/>
        </a:p>
      </dgm:t>
    </dgm:pt>
    <dgm:pt modelId="{6B02166D-7383-4AF1-B3C4-407B85D46B5E}">
      <dgm:prSet phldrT="[Текст]"/>
      <dgm:spPr/>
      <dgm:t>
        <a:bodyPr/>
        <a:lstStyle/>
        <a:p>
          <a:r>
            <a:rPr lang="ru-RU" dirty="0" smtClean="0"/>
            <a:t>Доклинические и клинические исследования успешны и не приносят неожиданностей</a:t>
          </a:r>
          <a:endParaRPr lang="ru-RU" dirty="0"/>
        </a:p>
      </dgm:t>
    </dgm:pt>
    <dgm:pt modelId="{3A34BBA6-EFC3-4859-B1D6-D49BD0DCAB9A}" type="parTrans" cxnId="{F98234D7-263C-4649-8029-456B255273A6}">
      <dgm:prSet/>
      <dgm:spPr/>
      <dgm:t>
        <a:bodyPr/>
        <a:lstStyle/>
        <a:p>
          <a:endParaRPr lang="ru-RU"/>
        </a:p>
      </dgm:t>
    </dgm:pt>
    <dgm:pt modelId="{E43CB0CF-69E6-4A21-83EC-479EFDDC4DE7}" type="sibTrans" cxnId="{F98234D7-263C-4649-8029-456B255273A6}">
      <dgm:prSet/>
      <dgm:spPr/>
      <dgm:t>
        <a:bodyPr/>
        <a:lstStyle/>
        <a:p>
          <a:endParaRPr lang="ru-RU"/>
        </a:p>
      </dgm:t>
    </dgm:pt>
    <dgm:pt modelId="{609A7A4F-5B38-436C-A110-D678BEC3D566}">
      <dgm:prSet phldrT="[Текст]"/>
      <dgm:spPr/>
      <dgm:t>
        <a:bodyPr/>
        <a:lstStyle/>
        <a:p>
          <a:r>
            <a:rPr lang="ru-RU" dirty="0" smtClean="0"/>
            <a:t>Медицинский эффект очевиден</a:t>
          </a:r>
          <a:endParaRPr lang="ru-RU" dirty="0"/>
        </a:p>
      </dgm:t>
    </dgm:pt>
    <dgm:pt modelId="{37FD3401-8FED-48B5-9874-68001A8AC8F2}" type="parTrans" cxnId="{B0784F14-8C7B-4D5D-A9D6-A4C7B4D23530}">
      <dgm:prSet/>
      <dgm:spPr/>
      <dgm:t>
        <a:bodyPr/>
        <a:lstStyle/>
        <a:p>
          <a:endParaRPr lang="ru-RU"/>
        </a:p>
      </dgm:t>
    </dgm:pt>
    <dgm:pt modelId="{6371559C-E787-45D0-AA02-40D333BDEA57}" type="sibTrans" cxnId="{B0784F14-8C7B-4D5D-A9D6-A4C7B4D23530}">
      <dgm:prSet/>
      <dgm:spPr/>
      <dgm:t>
        <a:bodyPr/>
        <a:lstStyle/>
        <a:p>
          <a:endParaRPr lang="ru-RU"/>
        </a:p>
      </dgm:t>
    </dgm:pt>
    <dgm:pt modelId="{F0793CE3-4042-48B5-953E-20BF3990C7D0}">
      <dgm:prSet phldrT="[Текст]"/>
      <dgm:spPr/>
      <dgm:t>
        <a:bodyPr/>
        <a:lstStyle/>
        <a:p>
          <a:r>
            <a:rPr lang="ru-RU" dirty="0" smtClean="0"/>
            <a:t>Стоимость технологии сопоставима с эффективностью</a:t>
          </a:r>
          <a:endParaRPr lang="ru-RU" dirty="0"/>
        </a:p>
      </dgm:t>
    </dgm:pt>
    <dgm:pt modelId="{383951FB-B5EC-416D-951A-32BF2DBD76D5}" type="parTrans" cxnId="{AC3D35F9-DABA-4D8C-B70C-737FE9FFD905}">
      <dgm:prSet/>
      <dgm:spPr/>
      <dgm:t>
        <a:bodyPr/>
        <a:lstStyle/>
        <a:p>
          <a:endParaRPr lang="ru-RU"/>
        </a:p>
      </dgm:t>
    </dgm:pt>
    <dgm:pt modelId="{867007DE-E91F-49A8-9DA1-08B1555F1B6F}" type="sibTrans" cxnId="{AC3D35F9-DABA-4D8C-B70C-737FE9FFD905}">
      <dgm:prSet/>
      <dgm:spPr/>
      <dgm:t>
        <a:bodyPr/>
        <a:lstStyle/>
        <a:p>
          <a:endParaRPr lang="ru-RU"/>
        </a:p>
      </dgm:t>
    </dgm:pt>
    <dgm:pt modelId="{1975E75A-00AB-4CD6-9DF2-C5014449479D}">
      <dgm:prSet phldrT="[Текст]"/>
      <dgm:spPr/>
      <dgm:t>
        <a:bodyPr/>
        <a:lstStyle/>
        <a:p>
          <a:r>
            <a:rPr lang="ru-RU" dirty="0" smtClean="0"/>
            <a:t>Все это удалось доказать и убедить систему ОТЗ</a:t>
          </a:r>
          <a:endParaRPr lang="ru-RU" dirty="0"/>
        </a:p>
      </dgm:t>
    </dgm:pt>
    <dgm:pt modelId="{ACB2075D-6310-47B7-A59C-552AE40561C4}" type="parTrans" cxnId="{F3B7CD4D-2F83-4D63-9B66-9F1C973ECFCC}">
      <dgm:prSet/>
      <dgm:spPr/>
      <dgm:t>
        <a:bodyPr/>
        <a:lstStyle/>
        <a:p>
          <a:endParaRPr lang="ru-RU"/>
        </a:p>
      </dgm:t>
    </dgm:pt>
    <dgm:pt modelId="{4FEB8ACC-162D-4952-B982-EA1B6B7CC261}" type="sibTrans" cxnId="{F3B7CD4D-2F83-4D63-9B66-9F1C973ECFCC}">
      <dgm:prSet/>
      <dgm:spPr/>
      <dgm:t>
        <a:bodyPr/>
        <a:lstStyle/>
        <a:p>
          <a:endParaRPr lang="ru-RU"/>
        </a:p>
      </dgm:t>
    </dgm:pt>
    <dgm:pt modelId="{54693ADE-FE54-431C-80F3-394ACF676404}" type="pres">
      <dgm:prSet presAssocID="{C4C43F78-BB62-4F3D-A41A-EAC37E78EFA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99E0F71-5570-4798-AD71-0C2B45A1F2B8}" type="pres">
      <dgm:prSet presAssocID="{AC2AA847-112F-4D07-AEE9-5F7F541F67A3}" presName="composite" presStyleCnt="0"/>
      <dgm:spPr/>
    </dgm:pt>
    <dgm:pt modelId="{9F6AC4F0-8804-48AF-919B-30B18952997B}" type="pres">
      <dgm:prSet presAssocID="{AC2AA847-112F-4D07-AEE9-5F7F541F67A3}" presName="LShape" presStyleLbl="alignNode1" presStyleIdx="0" presStyleCnt="11"/>
      <dgm:spPr/>
    </dgm:pt>
    <dgm:pt modelId="{AE64A07B-03B1-4312-AA49-B01A7D720B24}" type="pres">
      <dgm:prSet presAssocID="{AC2AA847-112F-4D07-AEE9-5F7F541F67A3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0565CA-8AA1-4B3B-9637-E0E7A92CAFD5}" type="pres">
      <dgm:prSet presAssocID="{AC2AA847-112F-4D07-AEE9-5F7F541F67A3}" presName="Triangle" presStyleLbl="alignNode1" presStyleIdx="1" presStyleCnt="11"/>
      <dgm:spPr/>
    </dgm:pt>
    <dgm:pt modelId="{F0815654-74A3-409A-BAEF-CBC9944017AB}" type="pres">
      <dgm:prSet presAssocID="{4504F80B-F265-4CD2-B48A-36BBF7E91210}" presName="sibTrans" presStyleCnt="0"/>
      <dgm:spPr/>
    </dgm:pt>
    <dgm:pt modelId="{599B28FB-FF29-4A76-AA2A-F0038EFA2581}" type="pres">
      <dgm:prSet presAssocID="{4504F80B-F265-4CD2-B48A-36BBF7E91210}" presName="space" presStyleCnt="0"/>
      <dgm:spPr/>
    </dgm:pt>
    <dgm:pt modelId="{216602EF-F0A3-44B3-9D1A-465AC4F24E30}" type="pres">
      <dgm:prSet presAssocID="{F31467E6-4F35-4E0E-B611-D362337826CB}" presName="composite" presStyleCnt="0"/>
      <dgm:spPr/>
    </dgm:pt>
    <dgm:pt modelId="{6B9307A4-7AC2-4A8B-A800-22591F592098}" type="pres">
      <dgm:prSet presAssocID="{F31467E6-4F35-4E0E-B611-D362337826CB}" presName="LShape" presStyleLbl="alignNode1" presStyleIdx="2" presStyleCnt="11"/>
      <dgm:spPr/>
    </dgm:pt>
    <dgm:pt modelId="{AD01A762-D9E4-4F6C-A37C-80A113874779}" type="pres">
      <dgm:prSet presAssocID="{F31467E6-4F35-4E0E-B611-D362337826CB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B1ACC-CC1D-43A1-A4AB-CDE27699CD01}" type="pres">
      <dgm:prSet presAssocID="{F31467E6-4F35-4E0E-B611-D362337826CB}" presName="Triangle" presStyleLbl="alignNode1" presStyleIdx="3" presStyleCnt="11"/>
      <dgm:spPr/>
    </dgm:pt>
    <dgm:pt modelId="{02C4F1C5-AEA2-48DA-877C-E86D87DB17BF}" type="pres">
      <dgm:prSet presAssocID="{197216E3-2A61-4F33-A23B-A7018F574E31}" presName="sibTrans" presStyleCnt="0"/>
      <dgm:spPr/>
    </dgm:pt>
    <dgm:pt modelId="{413E2C21-1DF7-4630-8C88-5CEA98BAF275}" type="pres">
      <dgm:prSet presAssocID="{197216E3-2A61-4F33-A23B-A7018F574E31}" presName="space" presStyleCnt="0"/>
      <dgm:spPr/>
    </dgm:pt>
    <dgm:pt modelId="{D8A3AEE1-0F2C-4B72-A23E-8A339B7E1012}" type="pres">
      <dgm:prSet presAssocID="{6B02166D-7383-4AF1-B3C4-407B85D46B5E}" presName="composite" presStyleCnt="0"/>
      <dgm:spPr/>
    </dgm:pt>
    <dgm:pt modelId="{BE26E58E-68C9-428E-A4D2-1181F58F7708}" type="pres">
      <dgm:prSet presAssocID="{6B02166D-7383-4AF1-B3C4-407B85D46B5E}" presName="LShape" presStyleLbl="alignNode1" presStyleIdx="4" presStyleCnt="11"/>
      <dgm:spPr/>
    </dgm:pt>
    <dgm:pt modelId="{A0C289F7-AEFD-4B4E-BA19-ED564C647436}" type="pres">
      <dgm:prSet presAssocID="{6B02166D-7383-4AF1-B3C4-407B85D46B5E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5637B8-E560-463B-88D9-454C12452885}" type="pres">
      <dgm:prSet presAssocID="{6B02166D-7383-4AF1-B3C4-407B85D46B5E}" presName="Triangle" presStyleLbl="alignNode1" presStyleIdx="5" presStyleCnt="11"/>
      <dgm:spPr/>
    </dgm:pt>
    <dgm:pt modelId="{1604F2E9-E587-492A-BFE3-418C6D6AA4AC}" type="pres">
      <dgm:prSet presAssocID="{E43CB0CF-69E6-4A21-83EC-479EFDDC4DE7}" presName="sibTrans" presStyleCnt="0"/>
      <dgm:spPr/>
    </dgm:pt>
    <dgm:pt modelId="{938B5836-F1B1-420D-8FB2-D37001A3890A}" type="pres">
      <dgm:prSet presAssocID="{E43CB0CF-69E6-4A21-83EC-479EFDDC4DE7}" presName="space" presStyleCnt="0"/>
      <dgm:spPr/>
    </dgm:pt>
    <dgm:pt modelId="{4F435BA9-A252-4BC1-B45A-95B8E867073C}" type="pres">
      <dgm:prSet presAssocID="{609A7A4F-5B38-436C-A110-D678BEC3D566}" presName="composite" presStyleCnt="0"/>
      <dgm:spPr/>
    </dgm:pt>
    <dgm:pt modelId="{39713F00-81A9-47B7-BFDB-1D0EA522D2F5}" type="pres">
      <dgm:prSet presAssocID="{609A7A4F-5B38-436C-A110-D678BEC3D566}" presName="LShape" presStyleLbl="alignNode1" presStyleIdx="6" presStyleCnt="11"/>
      <dgm:spPr/>
    </dgm:pt>
    <dgm:pt modelId="{6FB96168-BD74-4E49-9BB9-03AFBA5649FC}" type="pres">
      <dgm:prSet presAssocID="{609A7A4F-5B38-436C-A110-D678BEC3D566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8BC90-5549-48AC-A17C-0F6BB81054A1}" type="pres">
      <dgm:prSet presAssocID="{609A7A4F-5B38-436C-A110-D678BEC3D566}" presName="Triangle" presStyleLbl="alignNode1" presStyleIdx="7" presStyleCnt="11"/>
      <dgm:spPr/>
    </dgm:pt>
    <dgm:pt modelId="{5077D406-3C61-4B75-93F4-F3551BD658D7}" type="pres">
      <dgm:prSet presAssocID="{6371559C-E787-45D0-AA02-40D333BDEA57}" presName="sibTrans" presStyleCnt="0"/>
      <dgm:spPr/>
    </dgm:pt>
    <dgm:pt modelId="{F6D656EB-DB70-41FC-839A-6E148AFF9BAB}" type="pres">
      <dgm:prSet presAssocID="{6371559C-E787-45D0-AA02-40D333BDEA57}" presName="space" presStyleCnt="0"/>
      <dgm:spPr/>
    </dgm:pt>
    <dgm:pt modelId="{47A5B3BA-2026-41AF-BE50-47189A5276D1}" type="pres">
      <dgm:prSet presAssocID="{F0793CE3-4042-48B5-953E-20BF3990C7D0}" presName="composite" presStyleCnt="0"/>
      <dgm:spPr/>
    </dgm:pt>
    <dgm:pt modelId="{4453ECD3-44C2-4F95-914B-ABAC6F292631}" type="pres">
      <dgm:prSet presAssocID="{F0793CE3-4042-48B5-953E-20BF3990C7D0}" presName="LShape" presStyleLbl="alignNode1" presStyleIdx="8" presStyleCnt="11"/>
      <dgm:spPr/>
    </dgm:pt>
    <dgm:pt modelId="{2950512D-2605-4752-A86A-43B95008E887}" type="pres">
      <dgm:prSet presAssocID="{F0793CE3-4042-48B5-953E-20BF3990C7D0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0689E-D2A2-4A6A-A703-77EA37A3DC14}" type="pres">
      <dgm:prSet presAssocID="{F0793CE3-4042-48B5-953E-20BF3990C7D0}" presName="Triangle" presStyleLbl="alignNode1" presStyleIdx="9" presStyleCnt="11"/>
      <dgm:spPr/>
    </dgm:pt>
    <dgm:pt modelId="{184A9837-34DD-4051-9DDF-F82FD3869028}" type="pres">
      <dgm:prSet presAssocID="{867007DE-E91F-49A8-9DA1-08B1555F1B6F}" presName="sibTrans" presStyleCnt="0"/>
      <dgm:spPr/>
    </dgm:pt>
    <dgm:pt modelId="{1057850E-33D0-4857-8F85-75FEC8136504}" type="pres">
      <dgm:prSet presAssocID="{867007DE-E91F-49A8-9DA1-08B1555F1B6F}" presName="space" presStyleCnt="0"/>
      <dgm:spPr/>
    </dgm:pt>
    <dgm:pt modelId="{B3F82FEA-28F5-44F1-AB51-9082520D31A7}" type="pres">
      <dgm:prSet presAssocID="{1975E75A-00AB-4CD6-9DF2-C5014449479D}" presName="composite" presStyleCnt="0"/>
      <dgm:spPr/>
    </dgm:pt>
    <dgm:pt modelId="{8FF1F6A2-85C8-4FD5-A0BA-65A0A2DEA911}" type="pres">
      <dgm:prSet presAssocID="{1975E75A-00AB-4CD6-9DF2-C5014449479D}" presName="LShape" presStyleLbl="alignNode1" presStyleIdx="10" presStyleCnt="11"/>
      <dgm:spPr/>
    </dgm:pt>
    <dgm:pt modelId="{80622004-5032-4C5E-B936-7FF090B89719}" type="pres">
      <dgm:prSet presAssocID="{1975E75A-00AB-4CD6-9DF2-C5014449479D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4ADC3D-874C-5947-8090-9A06D87C8B1D}" type="presOf" srcId="{6B02166D-7383-4AF1-B3C4-407B85D46B5E}" destId="{A0C289F7-AEFD-4B4E-BA19-ED564C647436}" srcOrd="0" destOrd="0" presId="urn:microsoft.com/office/officeart/2009/3/layout/StepUpProcess"/>
    <dgm:cxn modelId="{45D33DCC-8A2F-A04C-BAF9-4107AA4F1F09}" type="presOf" srcId="{AC2AA847-112F-4D07-AEE9-5F7F541F67A3}" destId="{AE64A07B-03B1-4312-AA49-B01A7D720B24}" srcOrd="0" destOrd="0" presId="urn:microsoft.com/office/officeart/2009/3/layout/StepUpProcess"/>
    <dgm:cxn modelId="{4E240D8E-1B76-4746-B221-AAE1696F7ACA}" type="presOf" srcId="{1975E75A-00AB-4CD6-9DF2-C5014449479D}" destId="{80622004-5032-4C5E-B936-7FF090B89719}" srcOrd="0" destOrd="0" presId="urn:microsoft.com/office/officeart/2009/3/layout/StepUpProcess"/>
    <dgm:cxn modelId="{133C97C0-1A47-DD41-836E-EDEAAEA6CBA9}" type="presOf" srcId="{F31467E6-4F35-4E0E-B611-D362337826CB}" destId="{AD01A762-D9E4-4F6C-A37C-80A113874779}" srcOrd="0" destOrd="0" presId="urn:microsoft.com/office/officeart/2009/3/layout/StepUpProcess"/>
    <dgm:cxn modelId="{8C949C9F-FE8D-EC4B-B8EF-221E9428FE70}" type="presOf" srcId="{F0793CE3-4042-48B5-953E-20BF3990C7D0}" destId="{2950512D-2605-4752-A86A-43B95008E887}" srcOrd="0" destOrd="0" presId="urn:microsoft.com/office/officeart/2009/3/layout/StepUpProcess"/>
    <dgm:cxn modelId="{F98234D7-263C-4649-8029-456B255273A6}" srcId="{C4C43F78-BB62-4F3D-A41A-EAC37E78EFA1}" destId="{6B02166D-7383-4AF1-B3C4-407B85D46B5E}" srcOrd="2" destOrd="0" parTransId="{3A34BBA6-EFC3-4859-B1D6-D49BD0DCAB9A}" sibTransId="{E43CB0CF-69E6-4A21-83EC-479EFDDC4DE7}"/>
    <dgm:cxn modelId="{F3B7CD4D-2F83-4D63-9B66-9F1C973ECFCC}" srcId="{C4C43F78-BB62-4F3D-A41A-EAC37E78EFA1}" destId="{1975E75A-00AB-4CD6-9DF2-C5014449479D}" srcOrd="5" destOrd="0" parTransId="{ACB2075D-6310-47B7-A59C-552AE40561C4}" sibTransId="{4FEB8ACC-162D-4952-B982-EA1B6B7CC261}"/>
    <dgm:cxn modelId="{0BC882EC-0E8A-4BD9-8F94-937A6C104155}" srcId="{C4C43F78-BB62-4F3D-A41A-EAC37E78EFA1}" destId="{F31467E6-4F35-4E0E-B611-D362337826CB}" srcOrd="1" destOrd="0" parTransId="{CBF4222A-7C44-49A0-942B-AF62226AE064}" sibTransId="{197216E3-2A61-4F33-A23B-A7018F574E31}"/>
    <dgm:cxn modelId="{75467701-B3B6-1145-9DD4-B7984484B65F}" type="presOf" srcId="{609A7A4F-5B38-436C-A110-D678BEC3D566}" destId="{6FB96168-BD74-4E49-9BB9-03AFBA5649FC}" srcOrd="0" destOrd="0" presId="urn:microsoft.com/office/officeart/2009/3/layout/StepUpProcess"/>
    <dgm:cxn modelId="{AC3D35F9-DABA-4D8C-B70C-737FE9FFD905}" srcId="{C4C43F78-BB62-4F3D-A41A-EAC37E78EFA1}" destId="{F0793CE3-4042-48B5-953E-20BF3990C7D0}" srcOrd="4" destOrd="0" parTransId="{383951FB-B5EC-416D-951A-32BF2DBD76D5}" sibTransId="{867007DE-E91F-49A8-9DA1-08B1555F1B6F}"/>
    <dgm:cxn modelId="{E11F9063-2717-49CC-9868-3D1FF99D4FAC}" srcId="{C4C43F78-BB62-4F3D-A41A-EAC37E78EFA1}" destId="{AC2AA847-112F-4D07-AEE9-5F7F541F67A3}" srcOrd="0" destOrd="0" parTransId="{C6B7E2CD-D7F4-4E0E-B3B7-B71906973699}" sibTransId="{4504F80B-F265-4CD2-B48A-36BBF7E91210}"/>
    <dgm:cxn modelId="{8F335679-FCC5-DA45-AB0A-D164A510DD77}" type="presOf" srcId="{C4C43F78-BB62-4F3D-A41A-EAC37E78EFA1}" destId="{54693ADE-FE54-431C-80F3-394ACF676404}" srcOrd="0" destOrd="0" presId="urn:microsoft.com/office/officeart/2009/3/layout/StepUpProcess"/>
    <dgm:cxn modelId="{B0784F14-8C7B-4D5D-A9D6-A4C7B4D23530}" srcId="{C4C43F78-BB62-4F3D-A41A-EAC37E78EFA1}" destId="{609A7A4F-5B38-436C-A110-D678BEC3D566}" srcOrd="3" destOrd="0" parTransId="{37FD3401-8FED-48B5-9874-68001A8AC8F2}" sibTransId="{6371559C-E787-45D0-AA02-40D333BDEA57}"/>
    <dgm:cxn modelId="{F7242E90-91C1-EC44-A42C-7EE853EA2CB3}" type="presParOf" srcId="{54693ADE-FE54-431C-80F3-394ACF676404}" destId="{C99E0F71-5570-4798-AD71-0C2B45A1F2B8}" srcOrd="0" destOrd="0" presId="urn:microsoft.com/office/officeart/2009/3/layout/StepUpProcess"/>
    <dgm:cxn modelId="{A07E2348-2788-144F-A113-31BEF9D59C39}" type="presParOf" srcId="{C99E0F71-5570-4798-AD71-0C2B45A1F2B8}" destId="{9F6AC4F0-8804-48AF-919B-30B18952997B}" srcOrd="0" destOrd="0" presId="urn:microsoft.com/office/officeart/2009/3/layout/StepUpProcess"/>
    <dgm:cxn modelId="{A997515F-013C-AD4C-A2DE-AB0BBB415599}" type="presParOf" srcId="{C99E0F71-5570-4798-AD71-0C2B45A1F2B8}" destId="{AE64A07B-03B1-4312-AA49-B01A7D720B24}" srcOrd="1" destOrd="0" presId="urn:microsoft.com/office/officeart/2009/3/layout/StepUpProcess"/>
    <dgm:cxn modelId="{20DF2F04-8277-DD4F-BEA9-942189928BF2}" type="presParOf" srcId="{C99E0F71-5570-4798-AD71-0C2B45A1F2B8}" destId="{F30565CA-8AA1-4B3B-9637-E0E7A92CAFD5}" srcOrd="2" destOrd="0" presId="urn:microsoft.com/office/officeart/2009/3/layout/StepUpProcess"/>
    <dgm:cxn modelId="{B7E2D577-15F8-0E45-9B30-3D33E0EB8EE0}" type="presParOf" srcId="{54693ADE-FE54-431C-80F3-394ACF676404}" destId="{F0815654-74A3-409A-BAEF-CBC9944017AB}" srcOrd="1" destOrd="0" presId="urn:microsoft.com/office/officeart/2009/3/layout/StepUpProcess"/>
    <dgm:cxn modelId="{0C83051E-6893-3D4C-9DF1-B7972F2F0FFF}" type="presParOf" srcId="{F0815654-74A3-409A-BAEF-CBC9944017AB}" destId="{599B28FB-FF29-4A76-AA2A-F0038EFA2581}" srcOrd="0" destOrd="0" presId="urn:microsoft.com/office/officeart/2009/3/layout/StepUpProcess"/>
    <dgm:cxn modelId="{3793B45B-CF1A-3644-966D-CFB89B034CF6}" type="presParOf" srcId="{54693ADE-FE54-431C-80F3-394ACF676404}" destId="{216602EF-F0A3-44B3-9D1A-465AC4F24E30}" srcOrd="2" destOrd="0" presId="urn:microsoft.com/office/officeart/2009/3/layout/StepUpProcess"/>
    <dgm:cxn modelId="{422F235A-3492-D241-9D02-F6251D9BE97F}" type="presParOf" srcId="{216602EF-F0A3-44B3-9D1A-465AC4F24E30}" destId="{6B9307A4-7AC2-4A8B-A800-22591F592098}" srcOrd="0" destOrd="0" presId="urn:microsoft.com/office/officeart/2009/3/layout/StepUpProcess"/>
    <dgm:cxn modelId="{A0551EB0-7448-394E-B016-72E9AA67F6FD}" type="presParOf" srcId="{216602EF-F0A3-44B3-9D1A-465AC4F24E30}" destId="{AD01A762-D9E4-4F6C-A37C-80A113874779}" srcOrd="1" destOrd="0" presId="urn:microsoft.com/office/officeart/2009/3/layout/StepUpProcess"/>
    <dgm:cxn modelId="{A0760EA3-4067-E942-B34A-9395B9C15944}" type="presParOf" srcId="{216602EF-F0A3-44B3-9D1A-465AC4F24E30}" destId="{762B1ACC-CC1D-43A1-A4AB-CDE27699CD01}" srcOrd="2" destOrd="0" presId="urn:microsoft.com/office/officeart/2009/3/layout/StepUpProcess"/>
    <dgm:cxn modelId="{EA02E56E-3031-CA4E-B849-724A151796C6}" type="presParOf" srcId="{54693ADE-FE54-431C-80F3-394ACF676404}" destId="{02C4F1C5-AEA2-48DA-877C-E86D87DB17BF}" srcOrd="3" destOrd="0" presId="urn:microsoft.com/office/officeart/2009/3/layout/StepUpProcess"/>
    <dgm:cxn modelId="{65FAA0BC-19F7-4E40-B89F-002FECF5A38C}" type="presParOf" srcId="{02C4F1C5-AEA2-48DA-877C-E86D87DB17BF}" destId="{413E2C21-1DF7-4630-8C88-5CEA98BAF275}" srcOrd="0" destOrd="0" presId="urn:microsoft.com/office/officeart/2009/3/layout/StepUpProcess"/>
    <dgm:cxn modelId="{3FF6723F-36CB-1644-9156-F633C9F7F5A0}" type="presParOf" srcId="{54693ADE-FE54-431C-80F3-394ACF676404}" destId="{D8A3AEE1-0F2C-4B72-A23E-8A339B7E1012}" srcOrd="4" destOrd="0" presId="urn:microsoft.com/office/officeart/2009/3/layout/StepUpProcess"/>
    <dgm:cxn modelId="{702184DE-8954-BC45-B34C-79AC113204B0}" type="presParOf" srcId="{D8A3AEE1-0F2C-4B72-A23E-8A339B7E1012}" destId="{BE26E58E-68C9-428E-A4D2-1181F58F7708}" srcOrd="0" destOrd="0" presId="urn:microsoft.com/office/officeart/2009/3/layout/StepUpProcess"/>
    <dgm:cxn modelId="{BC521127-9626-BC49-B25E-FF1B107D570D}" type="presParOf" srcId="{D8A3AEE1-0F2C-4B72-A23E-8A339B7E1012}" destId="{A0C289F7-AEFD-4B4E-BA19-ED564C647436}" srcOrd="1" destOrd="0" presId="urn:microsoft.com/office/officeart/2009/3/layout/StepUpProcess"/>
    <dgm:cxn modelId="{A031205D-CA5D-2045-85B0-06ABDA210C70}" type="presParOf" srcId="{D8A3AEE1-0F2C-4B72-A23E-8A339B7E1012}" destId="{CB5637B8-E560-463B-88D9-454C12452885}" srcOrd="2" destOrd="0" presId="urn:microsoft.com/office/officeart/2009/3/layout/StepUpProcess"/>
    <dgm:cxn modelId="{00F76C31-31AE-FF43-ADA8-539A6E4E6BF4}" type="presParOf" srcId="{54693ADE-FE54-431C-80F3-394ACF676404}" destId="{1604F2E9-E587-492A-BFE3-418C6D6AA4AC}" srcOrd="5" destOrd="0" presId="urn:microsoft.com/office/officeart/2009/3/layout/StepUpProcess"/>
    <dgm:cxn modelId="{74A828D9-6B76-B642-BDA9-45B56E027AE4}" type="presParOf" srcId="{1604F2E9-E587-492A-BFE3-418C6D6AA4AC}" destId="{938B5836-F1B1-420D-8FB2-D37001A3890A}" srcOrd="0" destOrd="0" presId="urn:microsoft.com/office/officeart/2009/3/layout/StepUpProcess"/>
    <dgm:cxn modelId="{1690508A-C37B-0E42-B020-0C718CC259C0}" type="presParOf" srcId="{54693ADE-FE54-431C-80F3-394ACF676404}" destId="{4F435BA9-A252-4BC1-B45A-95B8E867073C}" srcOrd="6" destOrd="0" presId="urn:microsoft.com/office/officeart/2009/3/layout/StepUpProcess"/>
    <dgm:cxn modelId="{F0D05EC7-FDD6-7D4C-B906-3D78EEA8DDFC}" type="presParOf" srcId="{4F435BA9-A252-4BC1-B45A-95B8E867073C}" destId="{39713F00-81A9-47B7-BFDB-1D0EA522D2F5}" srcOrd="0" destOrd="0" presId="urn:microsoft.com/office/officeart/2009/3/layout/StepUpProcess"/>
    <dgm:cxn modelId="{56445C95-9803-8645-B2CC-CCDC05571BE9}" type="presParOf" srcId="{4F435BA9-A252-4BC1-B45A-95B8E867073C}" destId="{6FB96168-BD74-4E49-9BB9-03AFBA5649FC}" srcOrd="1" destOrd="0" presId="urn:microsoft.com/office/officeart/2009/3/layout/StepUpProcess"/>
    <dgm:cxn modelId="{BFFC9151-1CD7-B248-8559-3CB9F93640CB}" type="presParOf" srcId="{4F435BA9-A252-4BC1-B45A-95B8E867073C}" destId="{83F8BC90-5549-48AC-A17C-0F6BB81054A1}" srcOrd="2" destOrd="0" presId="urn:microsoft.com/office/officeart/2009/3/layout/StepUpProcess"/>
    <dgm:cxn modelId="{1266514F-EAA1-514F-830D-9325233AB04E}" type="presParOf" srcId="{54693ADE-FE54-431C-80F3-394ACF676404}" destId="{5077D406-3C61-4B75-93F4-F3551BD658D7}" srcOrd="7" destOrd="0" presId="urn:microsoft.com/office/officeart/2009/3/layout/StepUpProcess"/>
    <dgm:cxn modelId="{927BC4A3-D2FC-D54C-A07C-A6F846C9E9A7}" type="presParOf" srcId="{5077D406-3C61-4B75-93F4-F3551BD658D7}" destId="{F6D656EB-DB70-41FC-839A-6E148AFF9BAB}" srcOrd="0" destOrd="0" presId="urn:microsoft.com/office/officeart/2009/3/layout/StepUpProcess"/>
    <dgm:cxn modelId="{D9FB7D8D-C64D-6941-A6E7-4726346CD05D}" type="presParOf" srcId="{54693ADE-FE54-431C-80F3-394ACF676404}" destId="{47A5B3BA-2026-41AF-BE50-47189A5276D1}" srcOrd="8" destOrd="0" presId="urn:microsoft.com/office/officeart/2009/3/layout/StepUpProcess"/>
    <dgm:cxn modelId="{78FC1C6F-3FC5-314B-8E2F-41525C18052E}" type="presParOf" srcId="{47A5B3BA-2026-41AF-BE50-47189A5276D1}" destId="{4453ECD3-44C2-4F95-914B-ABAC6F292631}" srcOrd="0" destOrd="0" presId="urn:microsoft.com/office/officeart/2009/3/layout/StepUpProcess"/>
    <dgm:cxn modelId="{758A0C19-2A71-E947-8D4D-96593638ACC6}" type="presParOf" srcId="{47A5B3BA-2026-41AF-BE50-47189A5276D1}" destId="{2950512D-2605-4752-A86A-43B95008E887}" srcOrd="1" destOrd="0" presId="urn:microsoft.com/office/officeart/2009/3/layout/StepUpProcess"/>
    <dgm:cxn modelId="{576C675F-7592-AF41-A306-8CAA504E41A5}" type="presParOf" srcId="{47A5B3BA-2026-41AF-BE50-47189A5276D1}" destId="{E210689E-D2A2-4A6A-A703-77EA37A3DC14}" srcOrd="2" destOrd="0" presId="urn:microsoft.com/office/officeart/2009/3/layout/StepUpProcess"/>
    <dgm:cxn modelId="{3C290668-DD3D-6C42-B2E8-D3DADF1828E1}" type="presParOf" srcId="{54693ADE-FE54-431C-80F3-394ACF676404}" destId="{184A9837-34DD-4051-9DDF-F82FD3869028}" srcOrd="9" destOrd="0" presId="urn:microsoft.com/office/officeart/2009/3/layout/StepUpProcess"/>
    <dgm:cxn modelId="{468DCA50-7D31-ED4F-958B-8C3428F43C5E}" type="presParOf" srcId="{184A9837-34DD-4051-9DDF-F82FD3869028}" destId="{1057850E-33D0-4857-8F85-75FEC8136504}" srcOrd="0" destOrd="0" presId="urn:microsoft.com/office/officeart/2009/3/layout/StepUpProcess"/>
    <dgm:cxn modelId="{527A6072-C8FF-A045-BFC6-347282519D94}" type="presParOf" srcId="{54693ADE-FE54-431C-80F3-394ACF676404}" destId="{B3F82FEA-28F5-44F1-AB51-9082520D31A7}" srcOrd="10" destOrd="0" presId="urn:microsoft.com/office/officeart/2009/3/layout/StepUpProcess"/>
    <dgm:cxn modelId="{B2BFE876-982C-9240-96D2-4340587F3DE7}" type="presParOf" srcId="{B3F82FEA-28F5-44F1-AB51-9082520D31A7}" destId="{8FF1F6A2-85C8-4FD5-A0BA-65A0A2DEA911}" srcOrd="0" destOrd="0" presId="urn:microsoft.com/office/officeart/2009/3/layout/StepUpProcess"/>
    <dgm:cxn modelId="{5A138472-11C0-174C-856E-10FC69527C40}" type="presParOf" srcId="{B3F82FEA-28F5-44F1-AB51-9082520D31A7}" destId="{80622004-5032-4C5E-B936-7FF090B8971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5E9075-6543-4E08-9001-9D82C075519D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716AF60E-27BE-4506-B7DC-5151D32E9183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Кадры:</a:t>
          </a:r>
        </a:p>
        <a:p>
          <a:r>
            <a:rPr lang="ru-RU" sz="1300" dirty="0" smtClean="0">
              <a:solidFill>
                <a:schemeClr val="tx1"/>
              </a:solidFill>
            </a:rPr>
            <a:t>Пилотные проекты в области образования</a:t>
          </a:r>
        </a:p>
        <a:p>
          <a:r>
            <a:rPr lang="ru-RU" sz="1300" dirty="0" smtClean="0">
              <a:solidFill>
                <a:schemeClr val="tx1"/>
              </a:solidFill>
            </a:rPr>
            <a:t>Целевая подготовка специалистов</a:t>
          </a:r>
        </a:p>
        <a:p>
          <a:r>
            <a:rPr lang="ru-RU" sz="1300" dirty="0" err="1" smtClean="0">
              <a:solidFill>
                <a:schemeClr val="tx1"/>
              </a:solidFill>
            </a:rPr>
            <a:t>Междисциплинарность</a:t>
          </a:r>
          <a:endParaRPr lang="ru-RU" sz="1300" dirty="0" smtClean="0">
            <a:solidFill>
              <a:schemeClr val="tx1"/>
            </a:solidFill>
          </a:endParaRPr>
        </a:p>
        <a:p>
          <a:r>
            <a:rPr lang="ru-RU" sz="1300" dirty="0" smtClean="0">
              <a:solidFill>
                <a:schemeClr val="tx1"/>
              </a:solidFill>
            </a:rPr>
            <a:t>Повышение качества</a:t>
          </a:r>
        </a:p>
        <a:p>
          <a:r>
            <a:rPr lang="ru-RU" sz="1300" dirty="0" smtClean="0">
              <a:solidFill>
                <a:schemeClr val="tx1"/>
              </a:solidFill>
            </a:rPr>
            <a:t>Гибкость программ подготовки</a:t>
          </a:r>
        </a:p>
        <a:p>
          <a:r>
            <a:rPr lang="ru-RU" sz="1300" dirty="0" smtClean="0">
              <a:solidFill>
                <a:schemeClr val="tx1"/>
              </a:solidFill>
            </a:rPr>
            <a:t>Международная интеграция</a:t>
          </a:r>
        </a:p>
        <a:p>
          <a:endParaRPr lang="ru-RU" sz="1300" dirty="0">
            <a:solidFill>
              <a:schemeClr val="tx1"/>
            </a:solidFill>
          </a:endParaRPr>
        </a:p>
      </dgm:t>
    </dgm:pt>
    <dgm:pt modelId="{FDEA4202-57EB-4CB3-A0BF-A174A38C9C19}" type="parTrans" cxnId="{C35E60F6-E16A-42ED-AB18-4246F3D845D5}">
      <dgm:prSet/>
      <dgm:spPr/>
      <dgm:t>
        <a:bodyPr/>
        <a:lstStyle/>
        <a:p>
          <a:endParaRPr lang="ru-RU"/>
        </a:p>
      </dgm:t>
    </dgm:pt>
    <dgm:pt modelId="{F58BCEA6-D358-444E-A47F-5D0957E64DC7}" type="sibTrans" cxnId="{C35E60F6-E16A-42ED-AB18-4246F3D845D5}">
      <dgm:prSet/>
      <dgm:spPr/>
      <dgm:t>
        <a:bodyPr/>
        <a:lstStyle/>
        <a:p>
          <a:endParaRPr lang="ru-RU"/>
        </a:p>
      </dgm:t>
    </dgm:pt>
    <dgm:pt modelId="{151B2CBB-8D17-4CF0-AB69-FB38CA532AD6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Идеи и проекты</a:t>
          </a:r>
          <a:r>
            <a:rPr lang="ru-RU" sz="1600" dirty="0" smtClean="0">
              <a:solidFill>
                <a:schemeClr val="tx1"/>
              </a:solidFill>
            </a:rPr>
            <a:t>:</a:t>
          </a:r>
        </a:p>
        <a:p>
          <a:r>
            <a:rPr lang="ru-RU" sz="1400" dirty="0" smtClean="0">
              <a:solidFill>
                <a:schemeClr val="tx1"/>
              </a:solidFill>
            </a:rPr>
            <a:t>Единое научное пространство</a:t>
          </a:r>
        </a:p>
        <a:p>
          <a:r>
            <a:rPr lang="ru-RU" sz="1400" dirty="0" smtClean="0">
              <a:solidFill>
                <a:schemeClr val="tx1"/>
              </a:solidFill>
            </a:rPr>
            <a:t>Востребованность научных идей практикой</a:t>
          </a:r>
        </a:p>
        <a:p>
          <a:r>
            <a:rPr lang="ru-RU" sz="1400" dirty="0" smtClean="0">
              <a:solidFill>
                <a:schemeClr val="tx1"/>
              </a:solidFill>
            </a:rPr>
            <a:t>Полный трансляционный цикла проектов</a:t>
          </a:r>
        </a:p>
        <a:p>
          <a:r>
            <a:rPr lang="ru-RU" sz="1400" dirty="0" smtClean="0">
              <a:solidFill>
                <a:schemeClr val="tx1"/>
              </a:solidFill>
            </a:rPr>
            <a:t>Реализация инновационного цикла</a:t>
          </a:r>
        </a:p>
        <a:p>
          <a:r>
            <a:rPr lang="ru-RU" sz="1400" dirty="0" smtClean="0">
              <a:solidFill>
                <a:schemeClr val="tx1"/>
              </a:solidFill>
            </a:rPr>
            <a:t>Бизнес-</a:t>
          </a:r>
          <a:r>
            <a:rPr lang="ru-RU" sz="1400" dirty="0" err="1" smtClean="0">
              <a:solidFill>
                <a:schemeClr val="tx1"/>
              </a:solidFill>
            </a:rPr>
            <a:t>инкубирование</a:t>
          </a:r>
          <a:endParaRPr lang="ru-RU" sz="1400" dirty="0">
            <a:solidFill>
              <a:schemeClr val="tx1"/>
            </a:solidFill>
          </a:endParaRPr>
        </a:p>
      </dgm:t>
    </dgm:pt>
    <dgm:pt modelId="{3B62B5DF-D20C-4865-840F-F1A4D9E981D1}" type="parTrans" cxnId="{7C5E1F09-638A-4CFD-A2F6-29568C926CC4}">
      <dgm:prSet/>
      <dgm:spPr/>
      <dgm:t>
        <a:bodyPr/>
        <a:lstStyle/>
        <a:p>
          <a:endParaRPr lang="ru-RU"/>
        </a:p>
      </dgm:t>
    </dgm:pt>
    <dgm:pt modelId="{ABC41B00-6396-46C8-8CF3-2467E582B90C}" type="sibTrans" cxnId="{7C5E1F09-638A-4CFD-A2F6-29568C926CC4}">
      <dgm:prSet/>
      <dgm:spPr/>
      <dgm:t>
        <a:bodyPr/>
        <a:lstStyle/>
        <a:p>
          <a:endParaRPr lang="ru-RU"/>
        </a:p>
      </dgm:t>
    </dgm:pt>
    <dgm:pt modelId="{A0041601-BE67-4471-B695-00806F8A55A1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Экспертиза:</a:t>
          </a:r>
        </a:p>
        <a:p>
          <a:r>
            <a:rPr lang="ru-RU" sz="1400" dirty="0" smtClean="0">
              <a:solidFill>
                <a:schemeClr val="tx1"/>
              </a:solidFill>
            </a:rPr>
            <a:t>Независимая междисциплинарная экспертиза</a:t>
          </a:r>
        </a:p>
        <a:p>
          <a:r>
            <a:rPr lang="ru-RU" sz="1400" dirty="0" smtClean="0">
              <a:solidFill>
                <a:schemeClr val="tx1"/>
              </a:solidFill>
            </a:rPr>
            <a:t>Рабочие группы, готовые к разработке крупных проектов и целевых программ</a:t>
          </a:r>
        </a:p>
        <a:p>
          <a:r>
            <a:rPr lang="ru-RU" sz="1400" dirty="0" smtClean="0">
              <a:solidFill>
                <a:schemeClr val="tx1"/>
              </a:solidFill>
            </a:rPr>
            <a:t>Экспертиза востребованности разработок и бизнес-планирования</a:t>
          </a:r>
        </a:p>
        <a:p>
          <a:endParaRPr lang="ru-RU" sz="1400" dirty="0">
            <a:solidFill>
              <a:schemeClr val="tx1"/>
            </a:solidFill>
          </a:endParaRPr>
        </a:p>
      </dgm:t>
    </dgm:pt>
    <dgm:pt modelId="{8B54E350-24CA-4654-86BD-D2D7A8F99C62}" type="parTrans" cxnId="{DAB55F49-0C92-4F49-B9DB-BF45CF6E929C}">
      <dgm:prSet/>
      <dgm:spPr/>
      <dgm:t>
        <a:bodyPr/>
        <a:lstStyle/>
        <a:p>
          <a:endParaRPr lang="ru-RU"/>
        </a:p>
      </dgm:t>
    </dgm:pt>
    <dgm:pt modelId="{586533CE-7A2A-40F8-A53A-AC539EB6535D}" type="sibTrans" cxnId="{DAB55F49-0C92-4F49-B9DB-BF45CF6E929C}">
      <dgm:prSet/>
      <dgm:spPr/>
      <dgm:t>
        <a:bodyPr/>
        <a:lstStyle/>
        <a:p>
          <a:endParaRPr lang="ru-RU"/>
        </a:p>
      </dgm:t>
    </dgm:pt>
    <dgm:pt modelId="{4C2EE605-FB69-4E98-B275-E41209206BD3}" type="pres">
      <dgm:prSet presAssocID="{9E5E9075-6543-4E08-9001-9D82C075519D}" presName="Name0" presStyleCnt="0">
        <dgm:presLayoutVars>
          <dgm:dir/>
          <dgm:resizeHandles val="exact"/>
        </dgm:presLayoutVars>
      </dgm:prSet>
      <dgm:spPr/>
    </dgm:pt>
    <dgm:pt modelId="{A990C87B-E31E-4F32-8A06-600840C6CCF6}" type="pres">
      <dgm:prSet presAssocID="{9E5E9075-6543-4E08-9001-9D82C075519D}" presName="bkgdShp" presStyleLbl="alignAccFollowNode1" presStyleIdx="0" presStyleCnt="1" custScaleX="96249" custScaleY="44231"/>
      <dgm:spPr/>
    </dgm:pt>
    <dgm:pt modelId="{8BD226ED-D243-4E0D-A077-6298329A5B97}" type="pres">
      <dgm:prSet presAssocID="{9E5E9075-6543-4E08-9001-9D82C075519D}" presName="linComp" presStyleCnt="0"/>
      <dgm:spPr/>
    </dgm:pt>
    <dgm:pt modelId="{A96542E8-FE29-481A-ADEC-BE515FD0C0A4}" type="pres">
      <dgm:prSet presAssocID="{716AF60E-27BE-4506-B7DC-5151D32E9183}" presName="compNode" presStyleCnt="0"/>
      <dgm:spPr/>
    </dgm:pt>
    <dgm:pt modelId="{6855FE9C-93F2-45E7-B8C6-A2CB9B4D513A}" type="pres">
      <dgm:prSet presAssocID="{716AF60E-27BE-4506-B7DC-5151D32E9183}" presName="node" presStyleLbl="node1" presStyleIdx="0" presStyleCnt="3" custScaleY="1240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F64B93-61A0-458C-8260-CC6FD1B19389}" type="pres">
      <dgm:prSet presAssocID="{716AF60E-27BE-4506-B7DC-5151D32E9183}" presName="invisiNode" presStyleLbl="node1" presStyleIdx="0" presStyleCnt="3"/>
      <dgm:spPr/>
    </dgm:pt>
    <dgm:pt modelId="{DF3409BC-D20F-477E-BC7D-2FD2DDDDEF44}" type="pres">
      <dgm:prSet presAssocID="{716AF60E-27BE-4506-B7DC-5151D32E9183}" presName="imagNode" presStyleLbl="fgImgPlace1" presStyleIdx="0" presStyleCnt="3" custScaleX="65953" custScaleY="45752" custLinFactNeighborY="830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2250288-3D71-4E4C-A7D3-79B480A3B844}" type="pres">
      <dgm:prSet presAssocID="{F58BCEA6-D358-444E-A47F-5D0957E64DC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7881700-76B6-4EF4-BCD4-3F30A1FE0E85}" type="pres">
      <dgm:prSet presAssocID="{151B2CBB-8D17-4CF0-AB69-FB38CA532AD6}" presName="compNode" presStyleCnt="0"/>
      <dgm:spPr/>
    </dgm:pt>
    <dgm:pt modelId="{5DA6CD94-EFE6-4BA6-B81F-98BFC431F9B9}" type="pres">
      <dgm:prSet presAssocID="{151B2CBB-8D17-4CF0-AB69-FB38CA532AD6}" presName="node" presStyleLbl="node1" presStyleIdx="1" presStyleCnt="3" custScaleY="122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F5776-6BE6-4B36-9C94-0804F0A4CEE5}" type="pres">
      <dgm:prSet presAssocID="{151B2CBB-8D17-4CF0-AB69-FB38CA532AD6}" presName="invisiNode" presStyleLbl="node1" presStyleIdx="1" presStyleCnt="3"/>
      <dgm:spPr/>
    </dgm:pt>
    <dgm:pt modelId="{516667C4-097B-4F9D-B838-7B309D274988}" type="pres">
      <dgm:prSet presAssocID="{151B2CBB-8D17-4CF0-AB69-FB38CA532AD6}" presName="imagNode" presStyleLbl="fgImgPlace1" presStyleIdx="1" presStyleCnt="3" custScaleX="71488" custScaleY="46024" custLinFactNeighborY="118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64131F7-EA15-4789-BDF1-40E53A526E96}" type="pres">
      <dgm:prSet presAssocID="{ABC41B00-6396-46C8-8CF3-2467E582B90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22EBD42-E7BA-48A4-A0B8-385992268137}" type="pres">
      <dgm:prSet presAssocID="{A0041601-BE67-4471-B695-00806F8A55A1}" presName="compNode" presStyleCnt="0"/>
      <dgm:spPr/>
    </dgm:pt>
    <dgm:pt modelId="{A8439CE7-8061-4074-9E15-04331D0E57BE}" type="pres">
      <dgm:prSet presAssocID="{A0041601-BE67-4471-B695-00806F8A55A1}" presName="node" presStyleLbl="node1" presStyleIdx="2" presStyleCnt="3" custScaleY="1240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07B59C-61E6-4E75-BBA5-F382D26602C6}" type="pres">
      <dgm:prSet presAssocID="{A0041601-BE67-4471-B695-00806F8A55A1}" presName="invisiNode" presStyleLbl="node1" presStyleIdx="2" presStyleCnt="3"/>
      <dgm:spPr/>
    </dgm:pt>
    <dgm:pt modelId="{E3D8BFE7-3F3D-408E-B0E8-CBC2BA895F78}" type="pres">
      <dgm:prSet presAssocID="{A0041601-BE67-4471-B695-00806F8A55A1}" presName="imagNode" presStyleLbl="fgImgPlace1" presStyleIdx="2" presStyleCnt="3" custScaleX="53194" custScaleY="54598" custLinFactNeighborY="1289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C5E1F09-638A-4CFD-A2F6-29568C926CC4}" srcId="{9E5E9075-6543-4E08-9001-9D82C075519D}" destId="{151B2CBB-8D17-4CF0-AB69-FB38CA532AD6}" srcOrd="1" destOrd="0" parTransId="{3B62B5DF-D20C-4865-840F-F1A4D9E981D1}" sibTransId="{ABC41B00-6396-46C8-8CF3-2467E582B90C}"/>
    <dgm:cxn modelId="{BE400939-AB20-524A-BAB7-FB6542EA0295}" type="presOf" srcId="{A0041601-BE67-4471-B695-00806F8A55A1}" destId="{A8439CE7-8061-4074-9E15-04331D0E57BE}" srcOrd="0" destOrd="0" presId="urn:microsoft.com/office/officeart/2005/8/layout/pList2"/>
    <dgm:cxn modelId="{DAB55F49-0C92-4F49-B9DB-BF45CF6E929C}" srcId="{9E5E9075-6543-4E08-9001-9D82C075519D}" destId="{A0041601-BE67-4471-B695-00806F8A55A1}" srcOrd="2" destOrd="0" parTransId="{8B54E350-24CA-4654-86BD-D2D7A8F99C62}" sibTransId="{586533CE-7A2A-40F8-A53A-AC539EB6535D}"/>
    <dgm:cxn modelId="{715576E4-BF6B-BB4C-86B1-C816C94BF921}" type="presOf" srcId="{151B2CBB-8D17-4CF0-AB69-FB38CA532AD6}" destId="{5DA6CD94-EFE6-4BA6-B81F-98BFC431F9B9}" srcOrd="0" destOrd="0" presId="urn:microsoft.com/office/officeart/2005/8/layout/pList2"/>
    <dgm:cxn modelId="{C35E60F6-E16A-42ED-AB18-4246F3D845D5}" srcId="{9E5E9075-6543-4E08-9001-9D82C075519D}" destId="{716AF60E-27BE-4506-B7DC-5151D32E9183}" srcOrd="0" destOrd="0" parTransId="{FDEA4202-57EB-4CB3-A0BF-A174A38C9C19}" sibTransId="{F58BCEA6-D358-444E-A47F-5D0957E64DC7}"/>
    <dgm:cxn modelId="{36152E2A-7A10-FD47-BD29-5CB8BFB15080}" type="presOf" srcId="{F58BCEA6-D358-444E-A47F-5D0957E64DC7}" destId="{42250288-3D71-4E4C-A7D3-79B480A3B844}" srcOrd="0" destOrd="0" presId="urn:microsoft.com/office/officeart/2005/8/layout/pList2"/>
    <dgm:cxn modelId="{C219087D-D144-7A4F-88A2-3AD3B20E2570}" type="presOf" srcId="{716AF60E-27BE-4506-B7DC-5151D32E9183}" destId="{6855FE9C-93F2-45E7-B8C6-A2CB9B4D513A}" srcOrd="0" destOrd="0" presId="urn:microsoft.com/office/officeart/2005/8/layout/pList2"/>
    <dgm:cxn modelId="{F4340F85-D064-1543-A56A-CFA17F3FEEF2}" type="presOf" srcId="{9E5E9075-6543-4E08-9001-9D82C075519D}" destId="{4C2EE605-FB69-4E98-B275-E41209206BD3}" srcOrd="0" destOrd="0" presId="urn:microsoft.com/office/officeart/2005/8/layout/pList2"/>
    <dgm:cxn modelId="{C95B1E07-91D4-0543-9F2E-1C5EC2988DBD}" type="presOf" srcId="{ABC41B00-6396-46C8-8CF3-2467E582B90C}" destId="{A64131F7-EA15-4789-BDF1-40E53A526E96}" srcOrd="0" destOrd="0" presId="urn:microsoft.com/office/officeart/2005/8/layout/pList2"/>
    <dgm:cxn modelId="{AC6B2286-D8F3-864B-AD49-35B67238CB58}" type="presParOf" srcId="{4C2EE605-FB69-4E98-B275-E41209206BD3}" destId="{A990C87B-E31E-4F32-8A06-600840C6CCF6}" srcOrd="0" destOrd="0" presId="urn:microsoft.com/office/officeart/2005/8/layout/pList2"/>
    <dgm:cxn modelId="{0B7F173C-7F4D-544C-BBC0-56CD7483E5C9}" type="presParOf" srcId="{4C2EE605-FB69-4E98-B275-E41209206BD3}" destId="{8BD226ED-D243-4E0D-A077-6298329A5B97}" srcOrd="1" destOrd="0" presId="urn:microsoft.com/office/officeart/2005/8/layout/pList2"/>
    <dgm:cxn modelId="{3746763A-066A-A84F-BB8C-23FAEF094992}" type="presParOf" srcId="{8BD226ED-D243-4E0D-A077-6298329A5B97}" destId="{A96542E8-FE29-481A-ADEC-BE515FD0C0A4}" srcOrd="0" destOrd="0" presId="urn:microsoft.com/office/officeart/2005/8/layout/pList2"/>
    <dgm:cxn modelId="{4A2A792A-954B-2D45-A36C-17B99ABE3858}" type="presParOf" srcId="{A96542E8-FE29-481A-ADEC-BE515FD0C0A4}" destId="{6855FE9C-93F2-45E7-B8C6-A2CB9B4D513A}" srcOrd="0" destOrd="0" presId="urn:microsoft.com/office/officeart/2005/8/layout/pList2"/>
    <dgm:cxn modelId="{B8FA2A43-6D29-2E4F-A22D-294999788560}" type="presParOf" srcId="{A96542E8-FE29-481A-ADEC-BE515FD0C0A4}" destId="{19F64B93-61A0-458C-8260-CC6FD1B19389}" srcOrd="1" destOrd="0" presId="urn:microsoft.com/office/officeart/2005/8/layout/pList2"/>
    <dgm:cxn modelId="{D86AC452-3EFB-6949-9B80-11421420CFC8}" type="presParOf" srcId="{A96542E8-FE29-481A-ADEC-BE515FD0C0A4}" destId="{DF3409BC-D20F-477E-BC7D-2FD2DDDDEF44}" srcOrd="2" destOrd="0" presId="urn:microsoft.com/office/officeart/2005/8/layout/pList2"/>
    <dgm:cxn modelId="{AF5C8ACC-C66B-414E-86CE-B188217115B6}" type="presParOf" srcId="{8BD226ED-D243-4E0D-A077-6298329A5B97}" destId="{42250288-3D71-4E4C-A7D3-79B480A3B844}" srcOrd="1" destOrd="0" presId="urn:microsoft.com/office/officeart/2005/8/layout/pList2"/>
    <dgm:cxn modelId="{56D96337-D04B-1F45-9309-B4A4C6B4E214}" type="presParOf" srcId="{8BD226ED-D243-4E0D-A077-6298329A5B97}" destId="{E7881700-76B6-4EF4-BCD4-3F30A1FE0E85}" srcOrd="2" destOrd="0" presId="urn:microsoft.com/office/officeart/2005/8/layout/pList2"/>
    <dgm:cxn modelId="{C07FB5AA-5F04-B74C-914E-67DE03E2DFD9}" type="presParOf" srcId="{E7881700-76B6-4EF4-BCD4-3F30A1FE0E85}" destId="{5DA6CD94-EFE6-4BA6-B81F-98BFC431F9B9}" srcOrd="0" destOrd="0" presId="urn:microsoft.com/office/officeart/2005/8/layout/pList2"/>
    <dgm:cxn modelId="{ACAC3F8C-B82E-5B4A-8045-3AAE6A948540}" type="presParOf" srcId="{E7881700-76B6-4EF4-BCD4-3F30A1FE0E85}" destId="{037F5776-6BE6-4B36-9C94-0804F0A4CEE5}" srcOrd="1" destOrd="0" presId="urn:microsoft.com/office/officeart/2005/8/layout/pList2"/>
    <dgm:cxn modelId="{6C8CF23E-8CB1-E841-940B-D158FBACEADA}" type="presParOf" srcId="{E7881700-76B6-4EF4-BCD4-3F30A1FE0E85}" destId="{516667C4-097B-4F9D-B838-7B309D274988}" srcOrd="2" destOrd="0" presId="urn:microsoft.com/office/officeart/2005/8/layout/pList2"/>
    <dgm:cxn modelId="{288F651A-DF60-DB45-8AFC-85DE5D1282FA}" type="presParOf" srcId="{8BD226ED-D243-4E0D-A077-6298329A5B97}" destId="{A64131F7-EA15-4789-BDF1-40E53A526E96}" srcOrd="3" destOrd="0" presId="urn:microsoft.com/office/officeart/2005/8/layout/pList2"/>
    <dgm:cxn modelId="{5D42E0A8-EC5D-8E4F-A803-E8BDCDC067D8}" type="presParOf" srcId="{8BD226ED-D243-4E0D-A077-6298329A5B97}" destId="{022EBD42-E7BA-48A4-A0B8-385992268137}" srcOrd="4" destOrd="0" presId="urn:microsoft.com/office/officeart/2005/8/layout/pList2"/>
    <dgm:cxn modelId="{5F249693-FBBF-274B-BE3A-510B3FD5F7A4}" type="presParOf" srcId="{022EBD42-E7BA-48A4-A0B8-385992268137}" destId="{A8439CE7-8061-4074-9E15-04331D0E57BE}" srcOrd="0" destOrd="0" presId="urn:microsoft.com/office/officeart/2005/8/layout/pList2"/>
    <dgm:cxn modelId="{49D80BF1-0519-FC43-89D7-2CC20AC21E1E}" type="presParOf" srcId="{022EBD42-E7BA-48A4-A0B8-385992268137}" destId="{7007B59C-61E6-4E75-BBA5-F382D26602C6}" srcOrd="1" destOrd="0" presId="urn:microsoft.com/office/officeart/2005/8/layout/pList2"/>
    <dgm:cxn modelId="{710ECB82-C20B-3341-A46D-339C42CA3DF8}" type="presParOf" srcId="{022EBD42-E7BA-48A4-A0B8-385992268137}" destId="{E3D8BFE7-3F3D-408E-B0E8-CBC2BA895F7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EDE1E3-076E-4AC8-9649-0EDAEC877011}" type="doc">
      <dgm:prSet loTypeId="urn:microsoft.com/office/officeart/2008/layout/IncreasingCircl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15B58F-C167-47B5-A971-B2063537F55B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Идея</a:t>
          </a:r>
          <a:endParaRPr lang="ru-RU" dirty="0">
            <a:solidFill>
              <a:srgbClr val="002060"/>
            </a:solidFill>
          </a:endParaRPr>
        </a:p>
      </dgm:t>
    </dgm:pt>
    <dgm:pt modelId="{6B2D10A3-F3E0-43D5-A43A-028D289375C7}" type="parTrans" cxnId="{CB38A993-FFC0-4FB6-8598-C44975B24B54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073A147-7B63-489D-8C59-BBF27FF7B38D}" type="sibTrans" cxnId="{CB38A993-FFC0-4FB6-8598-C44975B24B54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802B994-4580-4080-A454-43E80C0F469D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Междисциплинарные научно-технические комиссии</a:t>
          </a:r>
          <a:endParaRPr lang="ru-RU" sz="1800" dirty="0">
            <a:solidFill>
              <a:srgbClr val="002060"/>
            </a:solidFill>
          </a:endParaRPr>
        </a:p>
      </dgm:t>
    </dgm:pt>
    <dgm:pt modelId="{F4B9B994-9359-4177-8876-D64910D43F7F}" type="parTrans" cxnId="{02F679A3-1D76-482D-8723-FC08965E2BE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EA3A09A-956B-4E05-A295-0BABC424AF19}" type="sibTrans" cxnId="{02F679A3-1D76-482D-8723-FC08965E2BE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57396E9-4154-4AA9-8F34-B18E2B540B0E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Макет</a:t>
          </a:r>
          <a:endParaRPr lang="ru-RU" dirty="0">
            <a:solidFill>
              <a:srgbClr val="002060"/>
            </a:solidFill>
          </a:endParaRPr>
        </a:p>
      </dgm:t>
    </dgm:pt>
    <dgm:pt modelId="{13C77052-D7B3-4DE1-8081-ABA976C24BA6}" type="parTrans" cxnId="{C58ECD66-848C-4835-BA44-129E8028EBA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6C8686A-F168-4447-B866-293A544904F7}" type="sibTrans" cxnId="{C58ECD66-848C-4835-BA44-129E8028EBA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6C1544B-28B0-4010-B0F5-D062EE502D34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Создание коллектива</a:t>
          </a:r>
        </a:p>
        <a:p>
          <a:r>
            <a:rPr lang="ru-RU" sz="1800" dirty="0" smtClean="0">
              <a:solidFill>
                <a:srgbClr val="002060"/>
              </a:solidFill>
            </a:rPr>
            <a:t>Разработка макета</a:t>
          </a:r>
        </a:p>
        <a:p>
          <a:r>
            <a:rPr lang="ru-RU" sz="1800" dirty="0" smtClean="0">
              <a:solidFill>
                <a:srgbClr val="002060"/>
              </a:solidFill>
            </a:rPr>
            <a:t>Обсуждение и совершенствование</a:t>
          </a:r>
          <a:endParaRPr lang="ru-RU" sz="1800" dirty="0">
            <a:solidFill>
              <a:srgbClr val="002060"/>
            </a:solidFill>
          </a:endParaRPr>
        </a:p>
      </dgm:t>
    </dgm:pt>
    <dgm:pt modelId="{2635BB30-7DA6-4A85-BF41-EEF702FC5809}" type="parTrans" cxnId="{588A2EEF-A55A-4392-9FD3-999688B4178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B0B5C6C-33D2-4114-9908-DAE55C62B3A3}" type="sibTrans" cxnId="{588A2EEF-A55A-4392-9FD3-999688B41787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A513393-BF33-4C44-A029-75E17FA67AF7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Испытания</a:t>
          </a:r>
          <a:endParaRPr lang="ru-RU" dirty="0">
            <a:solidFill>
              <a:srgbClr val="002060"/>
            </a:solidFill>
          </a:endParaRPr>
        </a:p>
      </dgm:t>
    </dgm:pt>
    <dgm:pt modelId="{7EEC44F6-DEC8-4246-BDE8-3DCEC97E70CD}" type="parTrans" cxnId="{4B6A39A4-9F58-421E-94E0-856017CB43B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8AAD7699-55C5-4457-B13E-D0C48DD9DEC1}" type="sibTrans" cxnId="{4B6A39A4-9F58-421E-94E0-856017CB43B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89D34B8B-1B77-48AB-BFB1-D90D870DF387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Доклинические</a:t>
          </a:r>
          <a:r>
            <a:rPr lang="ru-RU" sz="1900" dirty="0" smtClean="0">
              <a:solidFill>
                <a:srgbClr val="002060"/>
              </a:solidFill>
            </a:rPr>
            <a:t> испытания</a:t>
          </a:r>
        </a:p>
        <a:p>
          <a:r>
            <a:rPr lang="ru-RU" sz="1900" dirty="0" smtClean="0">
              <a:solidFill>
                <a:srgbClr val="002060"/>
              </a:solidFill>
            </a:rPr>
            <a:t>1-4 фазы клинических исследований</a:t>
          </a:r>
        </a:p>
        <a:p>
          <a:r>
            <a:rPr lang="ru-RU" sz="1900" dirty="0" smtClean="0">
              <a:solidFill>
                <a:srgbClr val="002060"/>
              </a:solidFill>
            </a:rPr>
            <a:t>Клиническая апробация метода</a:t>
          </a:r>
          <a:endParaRPr lang="ru-RU" sz="1900" dirty="0">
            <a:solidFill>
              <a:srgbClr val="002060"/>
            </a:solidFill>
          </a:endParaRPr>
        </a:p>
      </dgm:t>
    </dgm:pt>
    <dgm:pt modelId="{C647A753-C7E5-48AA-8468-D9BD20301A8C}" type="parTrans" cxnId="{1C245BB4-2D1B-49B2-95F7-6EEFC6D356E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9EEBD62-14E0-4641-A2BD-48DE522FB84D}" type="sibTrans" cxnId="{1C245BB4-2D1B-49B2-95F7-6EEFC6D356E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BCB354E-D6FC-4241-ABB1-E32609797CE2}" type="pres">
      <dgm:prSet presAssocID="{24EDE1E3-076E-4AC8-9649-0EDAEC877011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DF4D9CF-49B0-4493-B505-DFE63C6379AE}" type="pres">
      <dgm:prSet presAssocID="{9E15B58F-C167-47B5-A971-B2063537F55B}" presName="composite" presStyleCnt="0"/>
      <dgm:spPr/>
    </dgm:pt>
    <dgm:pt modelId="{7ECB8883-043B-4152-912B-2AE96F50187D}" type="pres">
      <dgm:prSet presAssocID="{9E15B58F-C167-47B5-A971-B2063537F55B}" presName="BackAccent" presStyleLbl="bgShp" presStyleIdx="0" presStyleCnt="3"/>
      <dgm:spPr/>
    </dgm:pt>
    <dgm:pt modelId="{95C3A159-15BB-44EB-853D-077E872A7BEA}" type="pres">
      <dgm:prSet presAssocID="{9E15B58F-C167-47B5-A971-B2063537F55B}" presName="Accent" presStyleLbl="alignNode1" presStyleIdx="0" presStyleCnt="3"/>
      <dgm:spPr/>
    </dgm:pt>
    <dgm:pt modelId="{5BEB1217-3144-41A4-983C-0842E964CE20}" type="pres">
      <dgm:prSet presAssocID="{9E15B58F-C167-47B5-A971-B2063537F55B}" presName="Child" presStyleLbl="revTx" presStyleIdx="0" presStyleCnt="6" custScaleX="124901" custLinFactNeighborX="11217" custLinFactNeighborY="22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BB43B5-298E-48A4-BAFF-1AD8EEA8C778}" type="pres">
      <dgm:prSet presAssocID="{9E15B58F-C167-47B5-A971-B2063537F55B}" presName="Parent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1302E-C2DE-474E-B018-EAF1CB7EDB7B}" type="pres">
      <dgm:prSet presAssocID="{D073A147-7B63-489D-8C59-BBF27FF7B38D}" presName="sibTrans" presStyleCnt="0"/>
      <dgm:spPr/>
    </dgm:pt>
    <dgm:pt modelId="{A4BD5BA2-2695-46C1-A8EB-2251C5E455B5}" type="pres">
      <dgm:prSet presAssocID="{C57396E9-4154-4AA9-8F34-B18E2B540B0E}" presName="composite" presStyleCnt="0"/>
      <dgm:spPr/>
    </dgm:pt>
    <dgm:pt modelId="{63B5F8B9-4FA9-44B7-A923-5F5013540888}" type="pres">
      <dgm:prSet presAssocID="{C57396E9-4154-4AA9-8F34-B18E2B540B0E}" presName="BackAccent" presStyleLbl="bgShp" presStyleIdx="1" presStyleCnt="3"/>
      <dgm:spPr/>
    </dgm:pt>
    <dgm:pt modelId="{C3606D0D-4FEB-4639-9867-6980EB287434}" type="pres">
      <dgm:prSet presAssocID="{C57396E9-4154-4AA9-8F34-B18E2B540B0E}" presName="Accent" presStyleLbl="alignNode1" presStyleIdx="1" presStyleCnt="3"/>
      <dgm:spPr/>
    </dgm:pt>
    <dgm:pt modelId="{D760AEC8-C85B-4935-B09D-A0455AC14FA2}" type="pres">
      <dgm:prSet presAssocID="{C57396E9-4154-4AA9-8F34-B18E2B540B0E}" presName="Child" presStyleLbl="revTx" presStyleIdx="2" presStyleCnt="6" custScaleX="127693" custLinFactNeighborX="11712" custLinFactNeighborY="5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05CEF-12CF-4E65-A36A-B406F009A659}" type="pres">
      <dgm:prSet presAssocID="{C57396E9-4154-4AA9-8F34-B18E2B540B0E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6E13B0-6725-4D0A-A5EE-D1A9850D8D1A}" type="pres">
      <dgm:prSet presAssocID="{36C8686A-F168-4447-B866-293A544904F7}" presName="sibTrans" presStyleCnt="0"/>
      <dgm:spPr/>
    </dgm:pt>
    <dgm:pt modelId="{6A2965FC-C2F9-4B44-803B-330AAB514736}" type="pres">
      <dgm:prSet presAssocID="{7A513393-BF33-4C44-A029-75E17FA67AF7}" presName="composite" presStyleCnt="0"/>
      <dgm:spPr/>
    </dgm:pt>
    <dgm:pt modelId="{98428764-D4DB-47D5-B650-C972185D6581}" type="pres">
      <dgm:prSet presAssocID="{7A513393-BF33-4C44-A029-75E17FA67AF7}" presName="BackAccent" presStyleLbl="bgShp" presStyleIdx="2" presStyleCnt="3"/>
      <dgm:spPr/>
    </dgm:pt>
    <dgm:pt modelId="{FE6A7A44-684C-4110-9FBD-6F2B13F66D0E}" type="pres">
      <dgm:prSet presAssocID="{7A513393-BF33-4C44-A029-75E17FA67AF7}" presName="Accent" presStyleLbl="alignNode1" presStyleIdx="2" presStyleCnt="3"/>
      <dgm:spPr/>
    </dgm:pt>
    <dgm:pt modelId="{AC7CB4B6-7E38-4550-AA26-5E4662C023BE}" type="pres">
      <dgm:prSet presAssocID="{7A513393-BF33-4C44-A029-75E17FA67AF7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EA2BC3-AD00-4C8D-A35D-C43EAC43D44D}" type="pres">
      <dgm:prSet presAssocID="{7A513393-BF33-4C44-A029-75E17FA67AF7}" presName="Parent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8A993-FFC0-4FB6-8598-C44975B24B54}" srcId="{24EDE1E3-076E-4AC8-9649-0EDAEC877011}" destId="{9E15B58F-C167-47B5-A971-B2063537F55B}" srcOrd="0" destOrd="0" parTransId="{6B2D10A3-F3E0-43D5-A43A-028D289375C7}" sibTransId="{D073A147-7B63-489D-8C59-BBF27FF7B38D}"/>
    <dgm:cxn modelId="{4B6A39A4-9F58-421E-94E0-856017CB43BE}" srcId="{24EDE1E3-076E-4AC8-9649-0EDAEC877011}" destId="{7A513393-BF33-4C44-A029-75E17FA67AF7}" srcOrd="2" destOrd="0" parTransId="{7EEC44F6-DEC8-4246-BDE8-3DCEC97E70CD}" sibTransId="{8AAD7699-55C5-4457-B13E-D0C48DD9DEC1}"/>
    <dgm:cxn modelId="{1C245BB4-2D1B-49B2-95F7-6EEFC6D356E2}" srcId="{7A513393-BF33-4C44-A029-75E17FA67AF7}" destId="{89D34B8B-1B77-48AB-BFB1-D90D870DF387}" srcOrd="0" destOrd="0" parTransId="{C647A753-C7E5-48AA-8468-D9BD20301A8C}" sibTransId="{39EEBD62-14E0-4641-A2BD-48DE522FB84D}"/>
    <dgm:cxn modelId="{9CA74172-1A70-2F42-AC30-91DEA3EC5372}" type="presOf" srcId="{24EDE1E3-076E-4AC8-9649-0EDAEC877011}" destId="{ABCB354E-D6FC-4241-ABB1-E32609797CE2}" srcOrd="0" destOrd="0" presId="urn:microsoft.com/office/officeart/2008/layout/IncreasingCircleProcess"/>
    <dgm:cxn modelId="{9DAF091B-DA05-5D4A-8FCD-8C1860A9F6E6}" type="presOf" srcId="{9802B994-4580-4080-A454-43E80C0F469D}" destId="{5BEB1217-3144-41A4-983C-0842E964CE20}" srcOrd="0" destOrd="0" presId="urn:microsoft.com/office/officeart/2008/layout/IncreasingCircleProcess"/>
    <dgm:cxn modelId="{F670057B-66E0-4546-8E75-7FA037DDE75A}" type="presOf" srcId="{C57396E9-4154-4AA9-8F34-B18E2B540B0E}" destId="{8B305CEF-12CF-4E65-A36A-B406F009A659}" srcOrd="0" destOrd="0" presId="urn:microsoft.com/office/officeart/2008/layout/IncreasingCircleProcess"/>
    <dgm:cxn modelId="{C58ECD66-848C-4835-BA44-129E8028EBA0}" srcId="{24EDE1E3-076E-4AC8-9649-0EDAEC877011}" destId="{C57396E9-4154-4AA9-8F34-B18E2B540B0E}" srcOrd="1" destOrd="0" parTransId="{13C77052-D7B3-4DE1-8081-ABA976C24BA6}" sibTransId="{36C8686A-F168-4447-B866-293A544904F7}"/>
    <dgm:cxn modelId="{082E4E3D-4EDA-1243-B8EE-BC559DCAC802}" type="presOf" srcId="{89D34B8B-1B77-48AB-BFB1-D90D870DF387}" destId="{AC7CB4B6-7E38-4550-AA26-5E4662C023BE}" srcOrd="0" destOrd="0" presId="urn:microsoft.com/office/officeart/2008/layout/IncreasingCircleProcess"/>
    <dgm:cxn modelId="{02F679A3-1D76-482D-8723-FC08965E2BE0}" srcId="{9E15B58F-C167-47B5-A971-B2063537F55B}" destId="{9802B994-4580-4080-A454-43E80C0F469D}" srcOrd="0" destOrd="0" parTransId="{F4B9B994-9359-4177-8876-D64910D43F7F}" sibTransId="{AEA3A09A-956B-4E05-A295-0BABC424AF19}"/>
    <dgm:cxn modelId="{A7A45C22-EAAA-A448-8FA3-56BDD369BB8A}" type="presOf" srcId="{9E15B58F-C167-47B5-A971-B2063537F55B}" destId="{4DBB43B5-298E-48A4-BAFF-1AD8EEA8C778}" srcOrd="0" destOrd="0" presId="urn:microsoft.com/office/officeart/2008/layout/IncreasingCircleProcess"/>
    <dgm:cxn modelId="{89F8B114-36AA-F441-85A3-378EFC2F802B}" type="presOf" srcId="{76C1544B-28B0-4010-B0F5-D062EE502D34}" destId="{D760AEC8-C85B-4935-B09D-A0455AC14FA2}" srcOrd="0" destOrd="0" presId="urn:microsoft.com/office/officeart/2008/layout/IncreasingCircleProcess"/>
    <dgm:cxn modelId="{B81A24B9-2E54-0045-80C1-01CEF3A831F7}" type="presOf" srcId="{7A513393-BF33-4C44-A029-75E17FA67AF7}" destId="{6FEA2BC3-AD00-4C8D-A35D-C43EAC43D44D}" srcOrd="0" destOrd="0" presId="urn:microsoft.com/office/officeart/2008/layout/IncreasingCircleProcess"/>
    <dgm:cxn modelId="{588A2EEF-A55A-4392-9FD3-999688B41787}" srcId="{C57396E9-4154-4AA9-8F34-B18E2B540B0E}" destId="{76C1544B-28B0-4010-B0F5-D062EE502D34}" srcOrd="0" destOrd="0" parTransId="{2635BB30-7DA6-4A85-BF41-EEF702FC5809}" sibTransId="{9B0B5C6C-33D2-4114-9908-DAE55C62B3A3}"/>
    <dgm:cxn modelId="{FD96EF19-C1CA-CE44-8FCE-305C49FC3AFC}" type="presParOf" srcId="{ABCB354E-D6FC-4241-ABB1-E32609797CE2}" destId="{EDF4D9CF-49B0-4493-B505-DFE63C6379AE}" srcOrd="0" destOrd="0" presId="urn:microsoft.com/office/officeart/2008/layout/IncreasingCircleProcess"/>
    <dgm:cxn modelId="{59A4875C-94FB-F14B-9B3C-ED3D965E2117}" type="presParOf" srcId="{EDF4D9CF-49B0-4493-B505-DFE63C6379AE}" destId="{7ECB8883-043B-4152-912B-2AE96F50187D}" srcOrd="0" destOrd="0" presId="urn:microsoft.com/office/officeart/2008/layout/IncreasingCircleProcess"/>
    <dgm:cxn modelId="{DDF47A32-D459-B246-9E9C-69CB65E266CB}" type="presParOf" srcId="{EDF4D9CF-49B0-4493-B505-DFE63C6379AE}" destId="{95C3A159-15BB-44EB-853D-077E872A7BEA}" srcOrd="1" destOrd="0" presId="urn:microsoft.com/office/officeart/2008/layout/IncreasingCircleProcess"/>
    <dgm:cxn modelId="{BA77BA32-7C1E-2343-9849-4E53466B2C73}" type="presParOf" srcId="{EDF4D9CF-49B0-4493-B505-DFE63C6379AE}" destId="{5BEB1217-3144-41A4-983C-0842E964CE20}" srcOrd="2" destOrd="0" presId="urn:microsoft.com/office/officeart/2008/layout/IncreasingCircleProcess"/>
    <dgm:cxn modelId="{B9D746AE-D084-F942-B683-CD970CD05763}" type="presParOf" srcId="{EDF4D9CF-49B0-4493-B505-DFE63C6379AE}" destId="{4DBB43B5-298E-48A4-BAFF-1AD8EEA8C778}" srcOrd="3" destOrd="0" presId="urn:microsoft.com/office/officeart/2008/layout/IncreasingCircleProcess"/>
    <dgm:cxn modelId="{02883535-9A73-9746-9F49-C3D96A14D125}" type="presParOf" srcId="{ABCB354E-D6FC-4241-ABB1-E32609797CE2}" destId="{F711302E-C2DE-474E-B018-EAF1CB7EDB7B}" srcOrd="1" destOrd="0" presId="urn:microsoft.com/office/officeart/2008/layout/IncreasingCircleProcess"/>
    <dgm:cxn modelId="{42188E23-C709-F94E-9704-6AA1F9CC23E3}" type="presParOf" srcId="{ABCB354E-D6FC-4241-ABB1-E32609797CE2}" destId="{A4BD5BA2-2695-46C1-A8EB-2251C5E455B5}" srcOrd="2" destOrd="0" presId="urn:microsoft.com/office/officeart/2008/layout/IncreasingCircleProcess"/>
    <dgm:cxn modelId="{B02F1F4C-EB56-C341-9046-19694F10B943}" type="presParOf" srcId="{A4BD5BA2-2695-46C1-A8EB-2251C5E455B5}" destId="{63B5F8B9-4FA9-44B7-A923-5F5013540888}" srcOrd="0" destOrd="0" presId="urn:microsoft.com/office/officeart/2008/layout/IncreasingCircleProcess"/>
    <dgm:cxn modelId="{F75AD407-9B88-3B4F-BBE6-86F09AE7499B}" type="presParOf" srcId="{A4BD5BA2-2695-46C1-A8EB-2251C5E455B5}" destId="{C3606D0D-4FEB-4639-9867-6980EB287434}" srcOrd="1" destOrd="0" presId="urn:microsoft.com/office/officeart/2008/layout/IncreasingCircleProcess"/>
    <dgm:cxn modelId="{2B524822-DAC2-2441-BF37-9201433B7313}" type="presParOf" srcId="{A4BD5BA2-2695-46C1-A8EB-2251C5E455B5}" destId="{D760AEC8-C85B-4935-B09D-A0455AC14FA2}" srcOrd="2" destOrd="0" presId="urn:microsoft.com/office/officeart/2008/layout/IncreasingCircleProcess"/>
    <dgm:cxn modelId="{951CD635-32BD-544F-A9D0-B5E711FA3A48}" type="presParOf" srcId="{A4BD5BA2-2695-46C1-A8EB-2251C5E455B5}" destId="{8B305CEF-12CF-4E65-A36A-B406F009A659}" srcOrd="3" destOrd="0" presId="urn:microsoft.com/office/officeart/2008/layout/IncreasingCircleProcess"/>
    <dgm:cxn modelId="{4398D420-9479-7547-821B-AEE501137E10}" type="presParOf" srcId="{ABCB354E-D6FC-4241-ABB1-E32609797CE2}" destId="{1D6E13B0-6725-4D0A-A5EE-D1A9850D8D1A}" srcOrd="3" destOrd="0" presId="urn:microsoft.com/office/officeart/2008/layout/IncreasingCircleProcess"/>
    <dgm:cxn modelId="{E72CEFC3-ADD8-8B40-B532-34A5C764E160}" type="presParOf" srcId="{ABCB354E-D6FC-4241-ABB1-E32609797CE2}" destId="{6A2965FC-C2F9-4B44-803B-330AAB514736}" srcOrd="4" destOrd="0" presId="urn:microsoft.com/office/officeart/2008/layout/IncreasingCircleProcess"/>
    <dgm:cxn modelId="{EABFC9C2-008F-1E4B-B2B1-FC2AA0490EA3}" type="presParOf" srcId="{6A2965FC-C2F9-4B44-803B-330AAB514736}" destId="{98428764-D4DB-47D5-B650-C972185D6581}" srcOrd="0" destOrd="0" presId="urn:microsoft.com/office/officeart/2008/layout/IncreasingCircleProcess"/>
    <dgm:cxn modelId="{DBEA921C-982B-0648-9069-29452F823A31}" type="presParOf" srcId="{6A2965FC-C2F9-4B44-803B-330AAB514736}" destId="{FE6A7A44-684C-4110-9FBD-6F2B13F66D0E}" srcOrd="1" destOrd="0" presId="urn:microsoft.com/office/officeart/2008/layout/IncreasingCircleProcess"/>
    <dgm:cxn modelId="{D457F083-99DE-1D4C-8343-DEC0F4408A50}" type="presParOf" srcId="{6A2965FC-C2F9-4B44-803B-330AAB514736}" destId="{AC7CB4B6-7E38-4550-AA26-5E4662C023BE}" srcOrd="2" destOrd="0" presId="urn:microsoft.com/office/officeart/2008/layout/IncreasingCircleProcess"/>
    <dgm:cxn modelId="{E0E58D57-F391-B14A-A37D-F528E3F04A44}" type="presParOf" srcId="{6A2965FC-C2F9-4B44-803B-330AAB514736}" destId="{6FEA2BC3-AD00-4C8D-A35D-C43EAC43D44D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633C66-7D56-41C9-AC32-94F14596E1E2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EBDD31-A6C3-4DC1-AA3D-74C240D657C4}">
      <dgm:prSet phldrT="[Текст]" custT="1"/>
      <dgm:spPr/>
      <dgm:t>
        <a:bodyPr/>
        <a:lstStyle/>
        <a:p>
          <a:r>
            <a:rPr lang="ru-RU" sz="1100" b="1" dirty="0" smtClean="0"/>
            <a:t>Врачей-исследователей</a:t>
          </a:r>
          <a:endParaRPr lang="ru-RU" sz="1100" b="1" dirty="0"/>
        </a:p>
      </dgm:t>
    </dgm:pt>
    <dgm:pt modelId="{5552BB2B-4752-49D3-94A0-E986DFF64354}" type="parTrans" cxnId="{CF8443DF-6A59-44A8-89AF-439A811E8797}">
      <dgm:prSet/>
      <dgm:spPr/>
      <dgm:t>
        <a:bodyPr/>
        <a:lstStyle/>
        <a:p>
          <a:endParaRPr lang="ru-RU" sz="1800" b="1"/>
        </a:p>
      </dgm:t>
    </dgm:pt>
    <dgm:pt modelId="{2F2CB0A5-09F4-42B6-8F99-09F92F5181BF}" type="sibTrans" cxnId="{CF8443DF-6A59-44A8-89AF-439A811E8797}">
      <dgm:prSet custT="1"/>
      <dgm:spPr/>
      <dgm:t>
        <a:bodyPr/>
        <a:lstStyle/>
        <a:p>
          <a:endParaRPr lang="ru-RU" sz="3600" b="1"/>
        </a:p>
      </dgm:t>
    </dgm:pt>
    <dgm:pt modelId="{CBF6666F-0A45-4F1E-8795-5F12C6C0D2C9}">
      <dgm:prSet phldrT="[Текст]" custT="1"/>
      <dgm:spPr/>
      <dgm:t>
        <a:bodyPr/>
        <a:lstStyle/>
        <a:p>
          <a:r>
            <a:rPr lang="ru-RU" sz="1100" b="1" dirty="0" smtClean="0"/>
            <a:t>Специалистов в области поиска терапевтических мишеней и дизайна новых </a:t>
          </a:r>
          <a:r>
            <a:rPr lang="ru-RU" sz="1100" b="1" dirty="0" err="1" smtClean="0"/>
            <a:t>фарм</a:t>
          </a:r>
          <a:r>
            <a:rPr lang="ru-RU" sz="1100" b="1" dirty="0" smtClean="0"/>
            <a:t>-препаратов </a:t>
          </a:r>
          <a:endParaRPr lang="ru-RU" sz="1100" b="1" dirty="0"/>
        </a:p>
      </dgm:t>
    </dgm:pt>
    <dgm:pt modelId="{282A0DA2-E7E8-4539-8795-5B9B241F2D3C}" type="parTrans" cxnId="{E4893318-0458-4093-9326-D5509F6962FD}">
      <dgm:prSet/>
      <dgm:spPr/>
      <dgm:t>
        <a:bodyPr/>
        <a:lstStyle/>
        <a:p>
          <a:endParaRPr lang="ru-RU" sz="1800" b="1"/>
        </a:p>
      </dgm:t>
    </dgm:pt>
    <dgm:pt modelId="{20A35612-06AF-4182-A9EE-E7B47303FF07}" type="sibTrans" cxnId="{E4893318-0458-4093-9326-D5509F6962FD}">
      <dgm:prSet custT="1"/>
      <dgm:spPr/>
      <dgm:t>
        <a:bodyPr/>
        <a:lstStyle/>
        <a:p>
          <a:r>
            <a:rPr lang="ru-RU" sz="1000" b="1" dirty="0" smtClean="0"/>
            <a:t>Специалистов телемедицинских центров</a:t>
          </a:r>
          <a:endParaRPr lang="ru-RU" sz="1000" b="1" dirty="0"/>
        </a:p>
      </dgm:t>
    </dgm:pt>
    <dgm:pt modelId="{1E93FD52-DFD2-4C03-AD52-408C4F3FBB09}">
      <dgm:prSet phldrT="[Текст]" custT="1"/>
      <dgm:spPr/>
      <dgm:t>
        <a:bodyPr/>
        <a:lstStyle/>
        <a:p>
          <a:pPr algn="ctr"/>
          <a:r>
            <a:rPr lang="ru-RU" sz="1100" b="1" dirty="0" smtClean="0">
              <a:solidFill>
                <a:schemeClr val="bg1"/>
              </a:solidFill>
            </a:rPr>
            <a:t>Специалистов в области спортивной медицины и реабилитации </a:t>
          </a:r>
          <a:endParaRPr lang="ru-RU" sz="1100" b="1" dirty="0">
            <a:solidFill>
              <a:schemeClr val="bg1"/>
            </a:solidFill>
          </a:endParaRPr>
        </a:p>
      </dgm:t>
    </dgm:pt>
    <dgm:pt modelId="{A603D7BA-C437-4A5C-865E-DEC03B8BAEE7}" type="parTrans" cxnId="{9FF8B34D-DD9E-4C3B-8A26-F8CCFB9E214F}">
      <dgm:prSet/>
      <dgm:spPr/>
      <dgm:t>
        <a:bodyPr/>
        <a:lstStyle/>
        <a:p>
          <a:endParaRPr lang="ru-RU" sz="1800" b="1"/>
        </a:p>
      </dgm:t>
    </dgm:pt>
    <dgm:pt modelId="{4EC53C0E-1A19-4EC6-BE01-D8F13653FAEC}" type="sibTrans" cxnId="{9FF8B34D-DD9E-4C3B-8A26-F8CCFB9E214F}">
      <dgm:prSet/>
      <dgm:spPr/>
      <dgm:t>
        <a:bodyPr/>
        <a:lstStyle/>
        <a:p>
          <a:endParaRPr lang="ru-RU" sz="1800" b="1"/>
        </a:p>
      </dgm:t>
    </dgm:pt>
    <dgm:pt modelId="{E1958AE4-9473-4B06-80E7-711F70CC0824}">
      <dgm:prSet phldrT="[Текст]" custT="1"/>
      <dgm:spPr/>
      <dgm:t>
        <a:bodyPr/>
        <a:lstStyle/>
        <a:p>
          <a:r>
            <a:rPr lang="ru-RU" sz="1000" b="1" dirty="0" smtClean="0"/>
            <a:t>Инженеров-программистов по МИС и СППР</a:t>
          </a:r>
          <a:endParaRPr lang="ru-RU" sz="1000" b="1" dirty="0"/>
        </a:p>
      </dgm:t>
    </dgm:pt>
    <dgm:pt modelId="{C57C83BC-5692-445E-B69D-600608C58286}" type="parTrans" cxnId="{CFA1A785-3FA8-4AAB-A0BF-DFD5322EA896}">
      <dgm:prSet/>
      <dgm:spPr/>
      <dgm:t>
        <a:bodyPr/>
        <a:lstStyle/>
        <a:p>
          <a:endParaRPr lang="ru-RU" sz="1800" b="1"/>
        </a:p>
      </dgm:t>
    </dgm:pt>
    <dgm:pt modelId="{8B2C8A49-BBB2-4CF4-B103-6E25A1A96750}" type="sibTrans" cxnId="{CFA1A785-3FA8-4AAB-A0BF-DFD5322EA896}">
      <dgm:prSet custT="1"/>
      <dgm:spPr/>
      <dgm:t>
        <a:bodyPr/>
        <a:lstStyle/>
        <a:p>
          <a:r>
            <a:rPr lang="ru-RU" sz="1100" b="1" dirty="0" err="1" smtClean="0"/>
            <a:t>Биоинформатиков</a:t>
          </a:r>
          <a:endParaRPr lang="ru-RU" sz="1100" b="1" dirty="0" smtClean="0"/>
        </a:p>
        <a:p>
          <a:r>
            <a:rPr lang="ru-RU" sz="1100" b="1" dirty="0" smtClean="0"/>
            <a:t>Медицинских физиков, кибернетиков и </a:t>
          </a:r>
          <a:r>
            <a:rPr lang="ru-RU" sz="1100" b="1" dirty="0" err="1" smtClean="0"/>
            <a:t>др</a:t>
          </a:r>
          <a:endParaRPr lang="ru-RU" sz="1100" b="1" dirty="0"/>
        </a:p>
      </dgm:t>
    </dgm:pt>
    <dgm:pt modelId="{1EE35FB2-16FA-4346-A238-187564DBE166}">
      <dgm:prSet phldrT="[Текст]" phldr="1" custT="1"/>
      <dgm:spPr/>
      <dgm:t>
        <a:bodyPr/>
        <a:lstStyle/>
        <a:p>
          <a:endParaRPr lang="ru-RU" sz="1100" b="1" dirty="0"/>
        </a:p>
      </dgm:t>
    </dgm:pt>
    <dgm:pt modelId="{FCCCD699-AA44-49CF-8664-21AB5177C926}" type="sibTrans" cxnId="{18987922-022A-40D1-B719-B08688B1F183}">
      <dgm:prSet/>
      <dgm:spPr/>
      <dgm:t>
        <a:bodyPr/>
        <a:lstStyle/>
        <a:p>
          <a:endParaRPr lang="ru-RU" sz="1800" b="1"/>
        </a:p>
      </dgm:t>
    </dgm:pt>
    <dgm:pt modelId="{326AA9A7-9D9E-4F15-9B5B-5EB0C7A9EAED}" type="parTrans" cxnId="{18987922-022A-40D1-B719-B08688B1F183}">
      <dgm:prSet/>
      <dgm:spPr/>
      <dgm:t>
        <a:bodyPr/>
        <a:lstStyle/>
        <a:p>
          <a:endParaRPr lang="ru-RU" sz="1800" b="1"/>
        </a:p>
      </dgm:t>
    </dgm:pt>
    <dgm:pt modelId="{DDA2E023-CFD8-4720-BFDA-703106320747}" type="pres">
      <dgm:prSet presAssocID="{DF633C66-7D56-41C9-AC32-94F14596E1E2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5BF5DB8-D782-43F2-979B-B6983E4BE113}" type="pres">
      <dgm:prSet presAssocID="{8AEBDD31-A6C3-4DC1-AA3D-74C240D657C4}" presName="composite" presStyleCnt="0"/>
      <dgm:spPr/>
    </dgm:pt>
    <dgm:pt modelId="{A2F57F11-375E-4B8F-BC90-5B33E8835E27}" type="pres">
      <dgm:prSet presAssocID="{8AEBDD31-A6C3-4DC1-AA3D-74C240D657C4}" presName="Parent1" presStyleLbl="node1" presStyleIdx="0" presStyleCnt="6" custScaleX="10417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2578B-9EBD-4A44-8B02-E58638570FA2}" type="pres">
      <dgm:prSet presAssocID="{8AEBDD31-A6C3-4DC1-AA3D-74C240D657C4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D903BF-0738-4F8F-B793-38740C115521}" type="pres">
      <dgm:prSet presAssocID="{8AEBDD31-A6C3-4DC1-AA3D-74C240D657C4}" presName="BalanceSpacing" presStyleCnt="0"/>
      <dgm:spPr/>
    </dgm:pt>
    <dgm:pt modelId="{25204C01-0733-451F-8240-F9F1F9C1D088}" type="pres">
      <dgm:prSet presAssocID="{8AEBDD31-A6C3-4DC1-AA3D-74C240D657C4}" presName="BalanceSpacing1" presStyleCnt="0"/>
      <dgm:spPr/>
    </dgm:pt>
    <dgm:pt modelId="{1B9F215B-496C-455D-BCAE-51CB6000A245}" type="pres">
      <dgm:prSet presAssocID="{2F2CB0A5-09F4-42B6-8F99-09F92F5181BF}" presName="Accent1Text" presStyleLbl="node1" presStyleIdx="1" presStyleCnt="6"/>
      <dgm:spPr/>
      <dgm:t>
        <a:bodyPr/>
        <a:lstStyle/>
        <a:p>
          <a:endParaRPr lang="ru-RU"/>
        </a:p>
      </dgm:t>
    </dgm:pt>
    <dgm:pt modelId="{11B91C57-ED9A-4CC2-9035-6130EB8CFEAE}" type="pres">
      <dgm:prSet presAssocID="{2F2CB0A5-09F4-42B6-8F99-09F92F5181BF}" presName="spaceBetweenRectangles" presStyleCnt="0"/>
      <dgm:spPr/>
    </dgm:pt>
    <dgm:pt modelId="{57F15ACA-A2FD-412A-83A3-2D40D95EFC2D}" type="pres">
      <dgm:prSet presAssocID="{CBF6666F-0A45-4F1E-8795-5F12C6C0D2C9}" presName="composite" presStyleCnt="0"/>
      <dgm:spPr/>
    </dgm:pt>
    <dgm:pt modelId="{19FEBAA7-3447-48F3-81A4-333B3DCB8C75}" type="pres">
      <dgm:prSet presAssocID="{CBF6666F-0A45-4F1E-8795-5F12C6C0D2C9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D81F3-56B7-4016-A4AF-8C5060E7AC6C}" type="pres">
      <dgm:prSet presAssocID="{CBF6666F-0A45-4F1E-8795-5F12C6C0D2C9}" presName="Childtext1" presStyleLbl="revTx" presStyleIdx="1" presStyleCnt="3" custScaleX="76140" custLinFactY="-36329" custLinFactNeighborX="51338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E45C2-1F00-467E-AD27-D09C16D0424F}" type="pres">
      <dgm:prSet presAssocID="{CBF6666F-0A45-4F1E-8795-5F12C6C0D2C9}" presName="BalanceSpacing" presStyleCnt="0"/>
      <dgm:spPr/>
    </dgm:pt>
    <dgm:pt modelId="{FF5BB7FF-3B33-4024-A355-F0672ACA98AC}" type="pres">
      <dgm:prSet presAssocID="{CBF6666F-0A45-4F1E-8795-5F12C6C0D2C9}" presName="BalanceSpacing1" presStyleCnt="0"/>
      <dgm:spPr/>
    </dgm:pt>
    <dgm:pt modelId="{9C0EACCB-6539-46E6-A31F-98B4FBF70E75}" type="pres">
      <dgm:prSet presAssocID="{20A35612-06AF-4182-A9EE-E7B47303FF07}" presName="Accent1Text" presStyleLbl="node1" presStyleIdx="3" presStyleCnt="6"/>
      <dgm:spPr/>
      <dgm:t>
        <a:bodyPr/>
        <a:lstStyle/>
        <a:p>
          <a:endParaRPr lang="ru-RU"/>
        </a:p>
      </dgm:t>
    </dgm:pt>
    <dgm:pt modelId="{2CD5DDF2-79FA-4F83-AECF-600804238C70}" type="pres">
      <dgm:prSet presAssocID="{20A35612-06AF-4182-A9EE-E7B47303FF07}" presName="spaceBetweenRectangles" presStyleCnt="0"/>
      <dgm:spPr/>
    </dgm:pt>
    <dgm:pt modelId="{CD003C4C-3047-48A6-ADFD-FC269F7CC826}" type="pres">
      <dgm:prSet presAssocID="{E1958AE4-9473-4B06-80E7-711F70CC0824}" presName="composite" presStyleCnt="0"/>
      <dgm:spPr/>
    </dgm:pt>
    <dgm:pt modelId="{A428DF9C-D854-4D65-9C51-46CE50375A51}" type="pres">
      <dgm:prSet presAssocID="{E1958AE4-9473-4B06-80E7-711F70CC0824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3065B0-76BD-4B75-992F-EA47AECA8782}" type="pres">
      <dgm:prSet presAssocID="{E1958AE4-9473-4B06-80E7-711F70CC0824}" presName="Childtext1" presStyleLbl="revTx" presStyleIdx="2" presStyleCnt="3" custScaleX="61515" custLinFactX="-76747" custLinFactNeighborX="-100000" custLinFactNeighborY="-57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22505A-6199-4831-94D5-1851E24914A5}" type="pres">
      <dgm:prSet presAssocID="{E1958AE4-9473-4B06-80E7-711F70CC0824}" presName="BalanceSpacing" presStyleCnt="0"/>
      <dgm:spPr/>
    </dgm:pt>
    <dgm:pt modelId="{4683EFE0-9FBB-444B-98A3-15F2AED39029}" type="pres">
      <dgm:prSet presAssocID="{E1958AE4-9473-4B06-80E7-711F70CC0824}" presName="BalanceSpacing1" presStyleCnt="0"/>
      <dgm:spPr/>
    </dgm:pt>
    <dgm:pt modelId="{2F22EAFF-7E7E-4D23-9FE9-64A8E2096FA9}" type="pres">
      <dgm:prSet presAssocID="{8B2C8A49-BBB2-4CF4-B103-6E25A1A96750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C523FD36-F590-A848-9184-38513F81483E}" type="presOf" srcId="{20A35612-06AF-4182-A9EE-E7B47303FF07}" destId="{9C0EACCB-6539-46E6-A31F-98B4FBF70E75}" srcOrd="0" destOrd="0" presId="urn:microsoft.com/office/officeart/2008/layout/AlternatingHexagons"/>
    <dgm:cxn modelId="{FE457797-CF51-524F-8BC8-3AD475B83D15}" type="presOf" srcId="{DF633C66-7D56-41C9-AC32-94F14596E1E2}" destId="{DDA2E023-CFD8-4720-BFDA-703106320747}" srcOrd="0" destOrd="0" presId="urn:microsoft.com/office/officeart/2008/layout/AlternatingHexagons"/>
    <dgm:cxn modelId="{8E7F0155-078C-994A-9B71-B50A556C766B}" type="presOf" srcId="{E1958AE4-9473-4B06-80E7-711F70CC0824}" destId="{A428DF9C-D854-4D65-9C51-46CE50375A51}" srcOrd="0" destOrd="0" presId="urn:microsoft.com/office/officeart/2008/layout/AlternatingHexagons"/>
    <dgm:cxn modelId="{3E11B06D-770B-BE4A-8EA0-40EBB8BAE717}" type="presOf" srcId="{8AEBDD31-A6C3-4DC1-AA3D-74C240D657C4}" destId="{A2F57F11-375E-4B8F-BC90-5B33E8835E27}" srcOrd="0" destOrd="0" presId="urn:microsoft.com/office/officeart/2008/layout/AlternatingHexagons"/>
    <dgm:cxn modelId="{6ECE289A-7B95-4D48-9D6B-25A89CD93C15}" type="presOf" srcId="{8B2C8A49-BBB2-4CF4-B103-6E25A1A96750}" destId="{2F22EAFF-7E7E-4D23-9FE9-64A8E2096FA9}" srcOrd="0" destOrd="0" presId="urn:microsoft.com/office/officeart/2008/layout/AlternatingHexagons"/>
    <dgm:cxn modelId="{3EC8ACBB-9E8D-7842-AA85-A5A73FFBF10A}" type="presOf" srcId="{CBF6666F-0A45-4F1E-8795-5F12C6C0D2C9}" destId="{19FEBAA7-3447-48F3-81A4-333B3DCB8C75}" srcOrd="0" destOrd="0" presId="urn:microsoft.com/office/officeart/2008/layout/AlternatingHexagons"/>
    <dgm:cxn modelId="{E4893318-0458-4093-9326-D5509F6962FD}" srcId="{DF633C66-7D56-41C9-AC32-94F14596E1E2}" destId="{CBF6666F-0A45-4F1E-8795-5F12C6C0D2C9}" srcOrd="1" destOrd="0" parTransId="{282A0DA2-E7E8-4539-8795-5B9B241F2D3C}" sibTransId="{20A35612-06AF-4182-A9EE-E7B47303FF07}"/>
    <dgm:cxn modelId="{B8BF2D2F-E298-5D4B-B758-745D85C63BB8}" type="presOf" srcId="{1E93FD52-DFD2-4C03-AD52-408C4F3FBB09}" destId="{AC6D81F3-56B7-4016-A4AF-8C5060E7AC6C}" srcOrd="0" destOrd="0" presId="urn:microsoft.com/office/officeart/2008/layout/AlternatingHexagons"/>
    <dgm:cxn modelId="{CFA1A785-3FA8-4AAB-A0BF-DFD5322EA896}" srcId="{DF633C66-7D56-41C9-AC32-94F14596E1E2}" destId="{E1958AE4-9473-4B06-80E7-711F70CC0824}" srcOrd="2" destOrd="0" parTransId="{C57C83BC-5692-445E-B69D-600608C58286}" sibTransId="{8B2C8A49-BBB2-4CF4-B103-6E25A1A96750}"/>
    <dgm:cxn modelId="{CF8443DF-6A59-44A8-89AF-439A811E8797}" srcId="{DF633C66-7D56-41C9-AC32-94F14596E1E2}" destId="{8AEBDD31-A6C3-4DC1-AA3D-74C240D657C4}" srcOrd="0" destOrd="0" parTransId="{5552BB2B-4752-49D3-94A0-E986DFF64354}" sibTransId="{2F2CB0A5-09F4-42B6-8F99-09F92F5181BF}"/>
    <dgm:cxn modelId="{18987922-022A-40D1-B719-B08688B1F183}" srcId="{E1958AE4-9473-4B06-80E7-711F70CC0824}" destId="{1EE35FB2-16FA-4346-A238-187564DBE166}" srcOrd="0" destOrd="0" parTransId="{326AA9A7-9D9E-4F15-9B5B-5EB0C7A9EAED}" sibTransId="{FCCCD699-AA44-49CF-8664-21AB5177C926}"/>
    <dgm:cxn modelId="{9FF8B34D-DD9E-4C3B-8A26-F8CCFB9E214F}" srcId="{CBF6666F-0A45-4F1E-8795-5F12C6C0D2C9}" destId="{1E93FD52-DFD2-4C03-AD52-408C4F3FBB09}" srcOrd="0" destOrd="0" parTransId="{A603D7BA-C437-4A5C-865E-DEC03B8BAEE7}" sibTransId="{4EC53C0E-1A19-4EC6-BE01-D8F13653FAEC}"/>
    <dgm:cxn modelId="{64CBAAC6-A4A4-A046-8FC4-1EDB462A3F87}" type="presOf" srcId="{2F2CB0A5-09F4-42B6-8F99-09F92F5181BF}" destId="{1B9F215B-496C-455D-BCAE-51CB6000A245}" srcOrd="0" destOrd="0" presId="urn:microsoft.com/office/officeart/2008/layout/AlternatingHexagons"/>
    <dgm:cxn modelId="{DDE9E75D-49CD-5542-8935-9BC1C47F24EC}" type="presOf" srcId="{1EE35FB2-16FA-4346-A238-187564DBE166}" destId="{233065B0-76BD-4B75-992F-EA47AECA8782}" srcOrd="0" destOrd="0" presId="urn:microsoft.com/office/officeart/2008/layout/AlternatingHexagons"/>
    <dgm:cxn modelId="{5865582C-8A44-464B-9000-5E8E9202FBF1}" type="presParOf" srcId="{DDA2E023-CFD8-4720-BFDA-703106320747}" destId="{05BF5DB8-D782-43F2-979B-B6983E4BE113}" srcOrd="0" destOrd="0" presId="urn:microsoft.com/office/officeart/2008/layout/AlternatingHexagons"/>
    <dgm:cxn modelId="{9C213DEA-8C57-0647-BDA3-7114A65B6AD4}" type="presParOf" srcId="{05BF5DB8-D782-43F2-979B-B6983E4BE113}" destId="{A2F57F11-375E-4B8F-BC90-5B33E8835E27}" srcOrd="0" destOrd="0" presId="urn:microsoft.com/office/officeart/2008/layout/AlternatingHexagons"/>
    <dgm:cxn modelId="{4451DE21-7CC9-2644-82CC-0A1F078C46B0}" type="presParOf" srcId="{05BF5DB8-D782-43F2-979B-B6983E4BE113}" destId="{EFE2578B-9EBD-4A44-8B02-E58638570FA2}" srcOrd="1" destOrd="0" presId="urn:microsoft.com/office/officeart/2008/layout/AlternatingHexagons"/>
    <dgm:cxn modelId="{D27C4231-B91D-9045-8AEA-9C5B14FB0083}" type="presParOf" srcId="{05BF5DB8-D782-43F2-979B-B6983E4BE113}" destId="{E1D903BF-0738-4F8F-B793-38740C115521}" srcOrd="2" destOrd="0" presId="urn:microsoft.com/office/officeart/2008/layout/AlternatingHexagons"/>
    <dgm:cxn modelId="{784621C9-9DDD-5C4B-8C98-F330155DA1D2}" type="presParOf" srcId="{05BF5DB8-D782-43F2-979B-B6983E4BE113}" destId="{25204C01-0733-451F-8240-F9F1F9C1D088}" srcOrd="3" destOrd="0" presId="urn:microsoft.com/office/officeart/2008/layout/AlternatingHexagons"/>
    <dgm:cxn modelId="{146680A8-55BD-E740-93B8-7758B7C32971}" type="presParOf" srcId="{05BF5DB8-D782-43F2-979B-B6983E4BE113}" destId="{1B9F215B-496C-455D-BCAE-51CB6000A245}" srcOrd="4" destOrd="0" presId="urn:microsoft.com/office/officeart/2008/layout/AlternatingHexagons"/>
    <dgm:cxn modelId="{59E7EFDE-9D92-874F-B712-BB27586F097F}" type="presParOf" srcId="{DDA2E023-CFD8-4720-BFDA-703106320747}" destId="{11B91C57-ED9A-4CC2-9035-6130EB8CFEAE}" srcOrd="1" destOrd="0" presId="urn:microsoft.com/office/officeart/2008/layout/AlternatingHexagons"/>
    <dgm:cxn modelId="{6EEA27BA-B6C8-3F41-8B3C-8CDCC0B497CD}" type="presParOf" srcId="{DDA2E023-CFD8-4720-BFDA-703106320747}" destId="{57F15ACA-A2FD-412A-83A3-2D40D95EFC2D}" srcOrd="2" destOrd="0" presId="urn:microsoft.com/office/officeart/2008/layout/AlternatingHexagons"/>
    <dgm:cxn modelId="{89E31A7C-A2CB-284D-A0A9-E9EE2988CE4C}" type="presParOf" srcId="{57F15ACA-A2FD-412A-83A3-2D40D95EFC2D}" destId="{19FEBAA7-3447-48F3-81A4-333B3DCB8C75}" srcOrd="0" destOrd="0" presId="urn:microsoft.com/office/officeart/2008/layout/AlternatingHexagons"/>
    <dgm:cxn modelId="{6E26703B-9D3A-BE4E-8C0C-6ECDF1733496}" type="presParOf" srcId="{57F15ACA-A2FD-412A-83A3-2D40D95EFC2D}" destId="{AC6D81F3-56B7-4016-A4AF-8C5060E7AC6C}" srcOrd="1" destOrd="0" presId="urn:microsoft.com/office/officeart/2008/layout/AlternatingHexagons"/>
    <dgm:cxn modelId="{D259B92A-7922-5946-A7F6-260A14C66553}" type="presParOf" srcId="{57F15ACA-A2FD-412A-83A3-2D40D95EFC2D}" destId="{A30E45C2-1F00-467E-AD27-D09C16D0424F}" srcOrd="2" destOrd="0" presId="urn:microsoft.com/office/officeart/2008/layout/AlternatingHexagons"/>
    <dgm:cxn modelId="{33A900ED-D43B-2544-93AA-32419E89BC60}" type="presParOf" srcId="{57F15ACA-A2FD-412A-83A3-2D40D95EFC2D}" destId="{FF5BB7FF-3B33-4024-A355-F0672ACA98AC}" srcOrd="3" destOrd="0" presId="urn:microsoft.com/office/officeart/2008/layout/AlternatingHexagons"/>
    <dgm:cxn modelId="{CA45D8AC-7664-164E-A76C-F42ECDE795B5}" type="presParOf" srcId="{57F15ACA-A2FD-412A-83A3-2D40D95EFC2D}" destId="{9C0EACCB-6539-46E6-A31F-98B4FBF70E75}" srcOrd="4" destOrd="0" presId="urn:microsoft.com/office/officeart/2008/layout/AlternatingHexagons"/>
    <dgm:cxn modelId="{8A4128EE-0F35-3546-B93D-E101C3DB66CE}" type="presParOf" srcId="{DDA2E023-CFD8-4720-BFDA-703106320747}" destId="{2CD5DDF2-79FA-4F83-AECF-600804238C70}" srcOrd="3" destOrd="0" presId="urn:microsoft.com/office/officeart/2008/layout/AlternatingHexagons"/>
    <dgm:cxn modelId="{00E20A4E-6774-1D4C-B81B-E4DD7AFB3DFC}" type="presParOf" srcId="{DDA2E023-CFD8-4720-BFDA-703106320747}" destId="{CD003C4C-3047-48A6-ADFD-FC269F7CC826}" srcOrd="4" destOrd="0" presId="urn:microsoft.com/office/officeart/2008/layout/AlternatingHexagons"/>
    <dgm:cxn modelId="{798B21AB-B188-944F-9179-561EA8B6D8FD}" type="presParOf" srcId="{CD003C4C-3047-48A6-ADFD-FC269F7CC826}" destId="{A428DF9C-D854-4D65-9C51-46CE50375A51}" srcOrd="0" destOrd="0" presId="urn:microsoft.com/office/officeart/2008/layout/AlternatingHexagons"/>
    <dgm:cxn modelId="{958E4542-337B-9044-A913-303DAC8C2EA3}" type="presParOf" srcId="{CD003C4C-3047-48A6-ADFD-FC269F7CC826}" destId="{233065B0-76BD-4B75-992F-EA47AECA8782}" srcOrd="1" destOrd="0" presId="urn:microsoft.com/office/officeart/2008/layout/AlternatingHexagons"/>
    <dgm:cxn modelId="{0F98101F-3AAE-9445-A564-D0645EBA1818}" type="presParOf" srcId="{CD003C4C-3047-48A6-ADFD-FC269F7CC826}" destId="{5922505A-6199-4831-94D5-1851E24914A5}" srcOrd="2" destOrd="0" presId="urn:microsoft.com/office/officeart/2008/layout/AlternatingHexagons"/>
    <dgm:cxn modelId="{AB8A8DD8-0919-E640-BAE0-4EC387EE0B68}" type="presParOf" srcId="{CD003C4C-3047-48A6-ADFD-FC269F7CC826}" destId="{4683EFE0-9FBB-444B-98A3-15F2AED39029}" srcOrd="3" destOrd="0" presId="urn:microsoft.com/office/officeart/2008/layout/AlternatingHexagons"/>
    <dgm:cxn modelId="{F025E16E-D698-EF42-9921-E4EDA88042E9}" type="presParOf" srcId="{CD003C4C-3047-48A6-ADFD-FC269F7CC826}" destId="{2F22EAFF-7E7E-4D23-9FE9-64A8E2096FA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440ED-211B-4E04-8C2D-586ACD0985D9}">
      <dsp:nvSpPr>
        <dsp:cNvPr id="0" name=""/>
        <dsp:cNvSpPr/>
      </dsp:nvSpPr>
      <dsp:spPr>
        <a:xfrm>
          <a:off x="3453692" y="8823"/>
          <a:ext cx="3117323" cy="270495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17965-6E29-41BC-8089-F921383DAD10}">
      <dsp:nvSpPr>
        <dsp:cNvPr id="0" name=""/>
        <dsp:cNvSpPr/>
      </dsp:nvSpPr>
      <dsp:spPr>
        <a:xfrm>
          <a:off x="4217178" y="915311"/>
          <a:ext cx="1595320" cy="761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Изменение пациента </a:t>
          </a:r>
          <a:endParaRPr lang="fr-F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Активный, знающий, требовательный</a:t>
          </a:r>
          <a:endParaRPr lang="ru-RU" sz="1200" kern="1200" dirty="0"/>
        </a:p>
      </dsp:txBody>
      <dsp:txXfrm>
        <a:off x="4217178" y="915311"/>
        <a:ext cx="1595320" cy="761053"/>
      </dsp:txXfrm>
    </dsp:sp>
    <dsp:sp modelId="{2FA3D183-E4F1-4746-9CED-4DDDC3CE3B50}">
      <dsp:nvSpPr>
        <dsp:cNvPr id="0" name=""/>
        <dsp:cNvSpPr/>
      </dsp:nvSpPr>
      <dsp:spPr>
        <a:xfrm>
          <a:off x="2718016" y="1565651"/>
          <a:ext cx="3066718" cy="27402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2B3D51-1255-4B58-B6B4-8D80DAACDE87}">
      <dsp:nvSpPr>
        <dsp:cNvPr id="0" name=""/>
        <dsp:cNvSpPr/>
      </dsp:nvSpPr>
      <dsp:spPr>
        <a:xfrm>
          <a:off x="3319829" y="2136637"/>
          <a:ext cx="1965859" cy="886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/>
            <a:t>Изменение парадигмы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/>
            <a:t>Прецизионная медицина</a:t>
          </a:r>
        </a:p>
      </dsp:txBody>
      <dsp:txXfrm>
        <a:off x="3319829" y="2136637"/>
        <a:ext cx="1965859" cy="886710"/>
      </dsp:txXfrm>
    </dsp:sp>
    <dsp:sp modelId="{E4827411-2AD9-4B7A-96E0-08E0AD32D3AC}">
      <dsp:nvSpPr>
        <dsp:cNvPr id="0" name=""/>
        <dsp:cNvSpPr/>
      </dsp:nvSpPr>
      <dsp:spPr>
        <a:xfrm>
          <a:off x="3576108" y="3328539"/>
          <a:ext cx="2876606" cy="235488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2BB22F-4BAB-4DE1-BF1B-25029FCA4777}">
      <dsp:nvSpPr>
        <dsp:cNvPr id="0" name=""/>
        <dsp:cNvSpPr/>
      </dsp:nvSpPr>
      <dsp:spPr>
        <a:xfrm>
          <a:off x="4251633" y="4149930"/>
          <a:ext cx="1522470" cy="761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/>
            <a:t>Изменение технологий </a:t>
          </a:r>
          <a:r>
            <a:rPr lang="ru-RU" sz="1400" kern="1200" dirty="0" smtClean="0"/>
            <a:t>– </a:t>
          </a:r>
          <a:r>
            <a:rPr lang="ru-RU" sz="1200" kern="1200" dirty="0" err="1" smtClean="0"/>
            <a:t>гиперспециализация</a:t>
          </a:r>
          <a:r>
            <a:rPr lang="ru-RU" sz="1200" kern="1200" dirty="0" smtClean="0"/>
            <a:t> в образовании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/>
            <a:t>Редактирование генома, роботизация, </a:t>
          </a:r>
          <a:r>
            <a:rPr lang="ru-RU" sz="1200" kern="1200" dirty="0" err="1" smtClean="0"/>
            <a:t>наноустройства</a:t>
          </a:r>
          <a:r>
            <a:rPr lang="ru-RU" sz="1200" kern="1200" dirty="0" smtClean="0"/>
            <a:t>, виртуальная реальность</a:t>
          </a:r>
          <a:endParaRPr lang="ru-RU" sz="1200" kern="1200" dirty="0"/>
        </a:p>
      </dsp:txBody>
      <dsp:txXfrm>
        <a:off x="4251633" y="4149930"/>
        <a:ext cx="1522470" cy="7610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AC4F0-8804-48AF-919B-30B18952997B}">
      <dsp:nvSpPr>
        <dsp:cNvPr id="0" name=""/>
        <dsp:cNvSpPr/>
      </dsp:nvSpPr>
      <dsp:spPr>
        <a:xfrm rot="5400000">
          <a:off x="256555" y="2311935"/>
          <a:ext cx="756625" cy="12590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64A07B-03B1-4312-AA49-B01A7D720B24}">
      <dsp:nvSpPr>
        <dsp:cNvPr id="0" name=""/>
        <dsp:cNvSpPr/>
      </dsp:nvSpPr>
      <dsp:spPr>
        <a:xfrm>
          <a:off x="130256" y="2688106"/>
          <a:ext cx="1136638" cy="996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Идея с самого начала верна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и понятна</a:t>
          </a:r>
          <a:endParaRPr lang="ru-RU" sz="1000" kern="1200" dirty="0"/>
        </a:p>
      </dsp:txBody>
      <dsp:txXfrm>
        <a:off x="130256" y="2688106"/>
        <a:ext cx="1136638" cy="996330"/>
      </dsp:txXfrm>
    </dsp:sp>
    <dsp:sp modelId="{F30565CA-8AA1-4B3B-9637-E0E7A92CAFD5}">
      <dsp:nvSpPr>
        <dsp:cNvPr id="0" name=""/>
        <dsp:cNvSpPr/>
      </dsp:nvSpPr>
      <dsp:spPr>
        <a:xfrm>
          <a:off x="1052434" y="2219245"/>
          <a:ext cx="214460" cy="21446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9307A4-7AC2-4A8B-A800-22591F592098}">
      <dsp:nvSpPr>
        <dsp:cNvPr id="0" name=""/>
        <dsp:cNvSpPr/>
      </dsp:nvSpPr>
      <dsp:spPr>
        <a:xfrm rot="5400000">
          <a:off x="1648023" y="1967614"/>
          <a:ext cx="756625" cy="12590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01A762-D9E4-4F6C-A37C-80A113874779}">
      <dsp:nvSpPr>
        <dsp:cNvPr id="0" name=""/>
        <dsp:cNvSpPr/>
      </dsp:nvSpPr>
      <dsp:spPr>
        <a:xfrm>
          <a:off x="1521724" y="2343786"/>
          <a:ext cx="1136638" cy="996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У разработчика есть средства, силы, желание и поддержка</a:t>
          </a:r>
          <a:endParaRPr lang="ru-RU" sz="1000" kern="1200" dirty="0"/>
        </a:p>
      </dsp:txBody>
      <dsp:txXfrm>
        <a:off x="1521724" y="2343786"/>
        <a:ext cx="1136638" cy="996330"/>
      </dsp:txXfrm>
    </dsp:sp>
    <dsp:sp modelId="{762B1ACC-CC1D-43A1-A4AB-CDE27699CD01}">
      <dsp:nvSpPr>
        <dsp:cNvPr id="0" name=""/>
        <dsp:cNvSpPr/>
      </dsp:nvSpPr>
      <dsp:spPr>
        <a:xfrm>
          <a:off x="2443902" y="1874925"/>
          <a:ext cx="214460" cy="21446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6E58E-68C9-428E-A4D2-1181F58F7708}">
      <dsp:nvSpPr>
        <dsp:cNvPr id="0" name=""/>
        <dsp:cNvSpPr/>
      </dsp:nvSpPr>
      <dsp:spPr>
        <a:xfrm rot="5400000">
          <a:off x="3039491" y="1623294"/>
          <a:ext cx="756625" cy="12590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C289F7-AEFD-4B4E-BA19-ED564C647436}">
      <dsp:nvSpPr>
        <dsp:cNvPr id="0" name=""/>
        <dsp:cNvSpPr/>
      </dsp:nvSpPr>
      <dsp:spPr>
        <a:xfrm>
          <a:off x="2913192" y="1999466"/>
          <a:ext cx="1136638" cy="996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Доклинические и клинические исследования успешны и не приносят неожиданностей</a:t>
          </a:r>
          <a:endParaRPr lang="ru-RU" sz="1000" kern="1200" dirty="0"/>
        </a:p>
      </dsp:txBody>
      <dsp:txXfrm>
        <a:off x="2913192" y="1999466"/>
        <a:ext cx="1136638" cy="996330"/>
      </dsp:txXfrm>
    </dsp:sp>
    <dsp:sp modelId="{CB5637B8-E560-463B-88D9-454C12452885}">
      <dsp:nvSpPr>
        <dsp:cNvPr id="0" name=""/>
        <dsp:cNvSpPr/>
      </dsp:nvSpPr>
      <dsp:spPr>
        <a:xfrm>
          <a:off x="3835371" y="1530605"/>
          <a:ext cx="214460" cy="21446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713F00-81A9-47B7-BFDB-1D0EA522D2F5}">
      <dsp:nvSpPr>
        <dsp:cNvPr id="0" name=""/>
        <dsp:cNvSpPr/>
      </dsp:nvSpPr>
      <dsp:spPr>
        <a:xfrm rot="5400000">
          <a:off x="4430959" y="1278974"/>
          <a:ext cx="756625" cy="12590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B96168-BD74-4E49-9BB9-03AFBA5649FC}">
      <dsp:nvSpPr>
        <dsp:cNvPr id="0" name=""/>
        <dsp:cNvSpPr/>
      </dsp:nvSpPr>
      <dsp:spPr>
        <a:xfrm>
          <a:off x="4304660" y="1655146"/>
          <a:ext cx="1136638" cy="996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Медицинский эффект очевиден</a:t>
          </a:r>
          <a:endParaRPr lang="ru-RU" sz="1000" kern="1200" dirty="0"/>
        </a:p>
      </dsp:txBody>
      <dsp:txXfrm>
        <a:off x="4304660" y="1655146"/>
        <a:ext cx="1136638" cy="996330"/>
      </dsp:txXfrm>
    </dsp:sp>
    <dsp:sp modelId="{83F8BC90-5549-48AC-A17C-0F6BB81054A1}">
      <dsp:nvSpPr>
        <dsp:cNvPr id="0" name=""/>
        <dsp:cNvSpPr/>
      </dsp:nvSpPr>
      <dsp:spPr>
        <a:xfrm>
          <a:off x="5226839" y="1186285"/>
          <a:ext cx="214460" cy="21446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3ECD3-44C2-4F95-914B-ABAC6F292631}">
      <dsp:nvSpPr>
        <dsp:cNvPr id="0" name=""/>
        <dsp:cNvSpPr/>
      </dsp:nvSpPr>
      <dsp:spPr>
        <a:xfrm rot="5400000">
          <a:off x="5822427" y="934654"/>
          <a:ext cx="756625" cy="12590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50512D-2605-4752-A86A-43B95008E887}">
      <dsp:nvSpPr>
        <dsp:cNvPr id="0" name=""/>
        <dsp:cNvSpPr/>
      </dsp:nvSpPr>
      <dsp:spPr>
        <a:xfrm>
          <a:off x="5696128" y="1310826"/>
          <a:ext cx="1136638" cy="996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Стоимость технологии сопоставима с эффективностью</a:t>
          </a:r>
          <a:endParaRPr lang="ru-RU" sz="1000" kern="1200" dirty="0"/>
        </a:p>
      </dsp:txBody>
      <dsp:txXfrm>
        <a:off x="5696128" y="1310826"/>
        <a:ext cx="1136638" cy="996330"/>
      </dsp:txXfrm>
    </dsp:sp>
    <dsp:sp modelId="{E210689E-D2A2-4A6A-A703-77EA37A3DC14}">
      <dsp:nvSpPr>
        <dsp:cNvPr id="0" name=""/>
        <dsp:cNvSpPr/>
      </dsp:nvSpPr>
      <dsp:spPr>
        <a:xfrm>
          <a:off x="6618307" y="841964"/>
          <a:ext cx="214460" cy="21446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F1F6A2-85C8-4FD5-A0BA-65A0A2DEA911}">
      <dsp:nvSpPr>
        <dsp:cNvPr id="0" name=""/>
        <dsp:cNvSpPr/>
      </dsp:nvSpPr>
      <dsp:spPr>
        <a:xfrm rot="5400000">
          <a:off x="7213895" y="590334"/>
          <a:ext cx="756625" cy="12590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622004-5032-4C5E-B936-7FF090B89719}">
      <dsp:nvSpPr>
        <dsp:cNvPr id="0" name=""/>
        <dsp:cNvSpPr/>
      </dsp:nvSpPr>
      <dsp:spPr>
        <a:xfrm>
          <a:off x="7087596" y="966506"/>
          <a:ext cx="1136638" cy="996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Все это удалось доказать и убедить систему ОТЗ</a:t>
          </a:r>
          <a:endParaRPr lang="ru-RU" sz="1000" kern="1200" dirty="0"/>
        </a:p>
      </dsp:txBody>
      <dsp:txXfrm>
        <a:off x="7087596" y="966506"/>
        <a:ext cx="1136638" cy="996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90C87B-E31E-4F32-8A06-600840C6CCF6}">
      <dsp:nvSpPr>
        <dsp:cNvPr id="0" name=""/>
        <dsp:cNvSpPr/>
      </dsp:nvSpPr>
      <dsp:spPr>
        <a:xfrm>
          <a:off x="154346" y="567918"/>
          <a:ext cx="7920907" cy="90084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3409BC-D20F-477E-BC7D-2FD2DDDDEF44}">
      <dsp:nvSpPr>
        <dsp:cNvPr id="0" name=""/>
        <dsp:cNvSpPr/>
      </dsp:nvSpPr>
      <dsp:spPr>
        <a:xfrm>
          <a:off x="661797" y="650687"/>
          <a:ext cx="1592820" cy="68333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55FE9C-93F2-45E7-B8C6-A2CB9B4D513A}">
      <dsp:nvSpPr>
        <dsp:cNvPr id="0" name=""/>
        <dsp:cNvSpPr/>
      </dsp:nvSpPr>
      <dsp:spPr>
        <a:xfrm rot="10800000">
          <a:off x="250665" y="1586783"/>
          <a:ext cx="2415084" cy="3089146"/>
        </a:xfrm>
        <a:prstGeom prst="round2SameRect">
          <a:avLst>
            <a:gd name="adj1" fmla="val 10500"/>
            <a:gd name="adj2" fmla="val 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Кадры: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Пилотные проекты в области образования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Целевая подготовка специалистов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>
              <a:solidFill>
                <a:schemeClr val="tx1"/>
              </a:solidFill>
            </a:rPr>
            <a:t>Междисциплинарность</a:t>
          </a:r>
          <a:endParaRPr lang="ru-RU" sz="1300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Повышение качества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Гибкость программ подготовки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Международная интеграция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>
            <a:solidFill>
              <a:schemeClr val="tx1"/>
            </a:solidFill>
          </a:endParaRPr>
        </a:p>
      </dsp:txBody>
      <dsp:txXfrm rot="10800000">
        <a:off x="324937" y="1586783"/>
        <a:ext cx="2266540" cy="3014874"/>
      </dsp:txXfrm>
    </dsp:sp>
    <dsp:sp modelId="{516667C4-097B-4F9D-B838-7B309D274988}">
      <dsp:nvSpPr>
        <dsp:cNvPr id="0" name=""/>
        <dsp:cNvSpPr/>
      </dsp:nvSpPr>
      <dsp:spPr>
        <a:xfrm>
          <a:off x="3251552" y="709348"/>
          <a:ext cx="1726495" cy="6873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6CD94-EFE6-4BA6-B81F-98BFC431F9B9}">
      <dsp:nvSpPr>
        <dsp:cNvPr id="0" name=""/>
        <dsp:cNvSpPr/>
      </dsp:nvSpPr>
      <dsp:spPr>
        <a:xfrm rot="10800000">
          <a:off x="2907257" y="1610736"/>
          <a:ext cx="2415084" cy="3057208"/>
        </a:xfrm>
        <a:prstGeom prst="round2SameRect">
          <a:avLst>
            <a:gd name="adj1" fmla="val 10500"/>
            <a:gd name="adj2" fmla="val 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Идеи и проекты</a:t>
          </a:r>
          <a:r>
            <a:rPr lang="ru-RU" sz="1600" kern="1200" dirty="0" smtClean="0">
              <a:solidFill>
                <a:schemeClr val="tx1"/>
              </a:solidFill>
            </a:rPr>
            <a:t>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Единое научное пространство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Востребованность научных идей практикой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Полный трансляционный цикла проектов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Реализация инновационного цикла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Бизнес-</a:t>
          </a:r>
          <a:r>
            <a:rPr lang="ru-RU" sz="1400" kern="1200" dirty="0" err="1" smtClean="0">
              <a:solidFill>
                <a:schemeClr val="tx1"/>
              </a:solidFill>
            </a:rPr>
            <a:t>инкубирование</a:t>
          </a:r>
          <a:endParaRPr lang="ru-RU" sz="1400" kern="1200" dirty="0">
            <a:solidFill>
              <a:schemeClr val="tx1"/>
            </a:solidFill>
          </a:endParaRPr>
        </a:p>
      </dsp:txBody>
      <dsp:txXfrm rot="10800000">
        <a:off x="2981529" y="1610736"/>
        <a:ext cx="2266540" cy="2982936"/>
      </dsp:txXfrm>
    </dsp:sp>
    <dsp:sp modelId="{E3D8BFE7-3F3D-408E-B0E8-CBC2BA895F78}">
      <dsp:nvSpPr>
        <dsp:cNvPr id="0" name=""/>
        <dsp:cNvSpPr/>
      </dsp:nvSpPr>
      <dsp:spPr>
        <a:xfrm>
          <a:off x="6129052" y="653301"/>
          <a:ext cx="1284679" cy="8154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39CE7-8061-4074-9E15-04331D0E57BE}">
      <dsp:nvSpPr>
        <dsp:cNvPr id="0" name=""/>
        <dsp:cNvSpPr/>
      </dsp:nvSpPr>
      <dsp:spPr>
        <a:xfrm rot="10800000">
          <a:off x="5563850" y="1586783"/>
          <a:ext cx="2415084" cy="3089146"/>
        </a:xfrm>
        <a:prstGeom prst="round2SameRect">
          <a:avLst>
            <a:gd name="adj1" fmla="val 10500"/>
            <a:gd name="adj2" fmla="val 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Экспертиза: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Независимая междисциплинарная экспертиза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Рабочие группы, готовые к разработке крупных проектов и целевых программ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Экспертиза востребованности разработок и бизнес-планирования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tx1"/>
            </a:solidFill>
          </a:endParaRPr>
        </a:p>
      </dsp:txBody>
      <dsp:txXfrm rot="10800000">
        <a:off x="5638122" y="1586783"/>
        <a:ext cx="2266540" cy="30148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CB8883-043B-4152-912B-2AE96F50187D}">
      <dsp:nvSpPr>
        <dsp:cNvPr id="0" name=""/>
        <dsp:cNvSpPr/>
      </dsp:nvSpPr>
      <dsp:spPr>
        <a:xfrm>
          <a:off x="174" y="0"/>
          <a:ext cx="621188" cy="62118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3A159-15BB-44EB-853D-077E872A7BEA}">
      <dsp:nvSpPr>
        <dsp:cNvPr id="0" name=""/>
        <dsp:cNvSpPr/>
      </dsp:nvSpPr>
      <dsp:spPr>
        <a:xfrm>
          <a:off x="62293" y="62118"/>
          <a:ext cx="496950" cy="496950"/>
        </a:xfrm>
        <a:prstGeom prst="chord">
          <a:avLst>
            <a:gd name="adj1" fmla="val 1168272"/>
            <a:gd name="adj2" fmla="val 96317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B1217-3144-41A4-983C-0842E964CE20}">
      <dsp:nvSpPr>
        <dsp:cNvPr id="0" name=""/>
        <dsp:cNvSpPr/>
      </dsp:nvSpPr>
      <dsp:spPr>
        <a:xfrm>
          <a:off x="728109" y="679458"/>
          <a:ext cx="2295283" cy="2614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Междисциплинарные научно-технические комиссии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728109" y="679458"/>
        <a:ext cx="2295283" cy="2614167"/>
      </dsp:txXfrm>
    </dsp:sp>
    <dsp:sp modelId="{4DBB43B5-298E-48A4-BAFF-1AD8EEA8C778}">
      <dsp:nvSpPr>
        <dsp:cNvPr id="0" name=""/>
        <dsp:cNvSpPr/>
      </dsp:nvSpPr>
      <dsp:spPr>
        <a:xfrm>
          <a:off x="750777" y="0"/>
          <a:ext cx="1837682" cy="621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</a:rPr>
            <a:t>Идея</a:t>
          </a:r>
          <a:endParaRPr lang="ru-RU" sz="2800" kern="1200" dirty="0">
            <a:solidFill>
              <a:srgbClr val="002060"/>
            </a:solidFill>
          </a:endParaRPr>
        </a:p>
      </dsp:txBody>
      <dsp:txXfrm>
        <a:off x="750777" y="0"/>
        <a:ext cx="1837682" cy="621188"/>
      </dsp:txXfrm>
    </dsp:sp>
    <dsp:sp modelId="{63B5F8B9-4FA9-44B7-A923-5F5013540888}">
      <dsp:nvSpPr>
        <dsp:cNvPr id="0" name=""/>
        <dsp:cNvSpPr/>
      </dsp:nvSpPr>
      <dsp:spPr>
        <a:xfrm>
          <a:off x="2946674" y="0"/>
          <a:ext cx="621188" cy="62118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606D0D-4FEB-4639-9867-6980EB287434}">
      <dsp:nvSpPr>
        <dsp:cNvPr id="0" name=""/>
        <dsp:cNvSpPr/>
      </dsp:nvSpPr>
      <dsp:spPr>
        <a:xfrm>
          <a:off x="3008793" y="62118"/>
          <a:ext cx="496950" cy="496950"/>
        </a:xfrm>
        <a:prstGeom prst="chord">
          <a:avLst>
            <a:gd name="adj1" fmla="val 20431728"/>
            <a:gd name="adj2" fmla="val 1196827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60AEC8-C85B-4935-B09D-A0455AC14FA2}">
      <dsp:nvSpPr>
        <dsp:cNvPr id="0" name=""/>
        <dsp:cNvSpPr/>
      </dsp:nvSpPr>
      <dsp:spPr>
        <a:xfrm>
          <a:off x="3658051" y="634389"/>
          <a:ext cx="2346591" cy="2614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Создание коллектива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Разработка макета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Обсуждение и совершенствование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3658051" y="634389"/>
        <a:ext cx="2346591" cy="2614167"/>
      </dsp:txXfrm>
    </dsp:sp>
    <dsp:sp modelId="{8B305CEF-12CF-4E65-A36A-B406F009A659}">
      <dsp:nvSpPr>
        <dsp:cNvPr id="0" name=""/>
        <dsp:cNvSpPr/>
      </dsp:nvSpPr>
      <dsp:spPr>
        <a:xfrm>
          <a:off x="3697277" y="0"/>
          <a:ext cx="1837682" cy="621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</a:rPr>
            <a:t>Макет</a:t>
          </a:r>
          <a:endParaRPr lang="ru-RU" sz="2800" kern="1200" dirty="0">
            <a:solidFill>
              <a:srgbClr val="002060"/>
            </a:solidFill>
          </a:endParaRPr>
        </a:p>
      </dsp:txBody>
      <dsp:txXfrm>
        <a:off x="3697277" y="0"/>
        <a:ext cx="1837682" cy="621188"/>
      </dsp:txXfrm>
    </dsp:sp>
    <dsp:sp modelId="{98428764-D4DB-47D5-B650-C972185D6581}">
      <dsp:nvSpPr>
        <dsp:cNvPr id="0" name=""/>
        <dsp:cNvSpPr/>
      </dsp:nvSpPr>
      <dsp:spPr>
        <a:xfrm>
          <a:off x="5918828" y="0"/>
          <a:ext cx="621188" cy="62118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A7A44-684C-4110-9FBD-6F2B13F66D0E}">
      <dsp:nvSpPr>
        <dsp:cNvPr id="0" name=""/>
        <dsp:cNvSpPr/>
      </dsp:nvSpPr>
      <dsp:spPr>
        <a:xfrm>
          <a:off x="5980947" y="62118"/>
          <a:ext cx="496950" cy="496950"/>
        </a:xfrm>
        <a:prstGeom prst="chord">
          <a:avLst>
            <a:gd name="adj1" fmla="val 162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CB4B6-7E38-4550-AA26-5E4662C023BE}">
      <dsp:nvSpPr>
        <dsp:cNvPr id="0" name=""/>
        <dsp:cNvSpPr/>
      </dsp:nvSpPr>
      <dsp:spPr>
        <a:xfrm>
          <a:off x="6669431" y="621188"/>
          <a:ext cx="1837682" cy="2614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Доклинические</a:t>
          </a:r>
          <a:r>
            <a:rPr lang="ru-RU" sz="1900" kern="1200" dirty="0" smtClean="0">
              <a:solidFill>
                <a:srgbClr val="002060"/>
              </a:solidFill>
            </a:rPr>
            <a:t> испытания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1-4 фазы клинических исследований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2060"/>
              </a:solidFill>
            </a:rPr>
            <a:t>Клиническая апробация метода</a:t>
          </a:r>
          <a:endParaRPr lang="ru-RU" sz="1900" kern="1200" dirty="0">
            <a:solidFill>
              <a:srgbClr val="002060"/>
            </a:solidFill>
          </a:endParaRPr>
        </a:p>
      </dsp:txBody>
      <dsp:txXfrm>
        <a:off x="6669431" y="621188"/>
        <a:ext cx="1837682" cy="2614167"/>
      </dsp:txXfrm>
    </dsp:sp>
    <dsp:sp modelId="{6FEA2BC3-AD00-4C8D-A35D-C43EAC43D44D}">
      <dsp:nvSpPr>
        <dsp:cNvPr id="0" name=""/>
        <dsp:cNvSpPr/>
      </dsp:nvSpPr>
      <dsp:spPr>
        <a:xfrm>
          <a:off x="6669431" y="0"/>
          <a:ext cx="1837682" cy="621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</a:rPr>
            <a:t>Испытания</a:t>
          </a:r>
          <a:endParaRPr lang="ru-RU" sz="2800" kern="1200" dirty="0">
            <a:solidFill>
              <a:srgbClr val="002060"/>
            </a:solidFill>
          </a:endParaRPr>
        </a:p>
      </dsp:txBody>
      <dsp:txXfrm>
        <a:off x="6669431" y="0"/>
        <a:ext cx="1837682" cy="6211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F57F11-375E-4B8F-BC90-5B33E8835E27}">
      <dsp:nvSpPr>
        <dsp:cNvPr id="0" name=""/>
        <dsp:cNvSpPr/>
      </dsp:nvSpPr>
      <dsp:spPr>
        <a:xfrm rot="5400000">
          <a:off x="3884069" y="88057"/>
          <a:ext cx="1851445" cy="167802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Врачей-исследователей</a:t>
          </a:r>
          <a:endParaRPr lang="ru-RU" sz="1100" b="1" kern="1200" dirty="0"/>
        </a:p>
      </dsp:txBody>
      <dsp:txXfrm rot="-5400000">
        <a:off x="4237352" y="295468"/>
        <a:ext cx="1144878" cy="1263201"/>
      </dsp:txXfrm>
    </dsp:sp>
    <dsp:sp modelId="{EFE2578B-9EBD-4A44-8B02-E58638570FA2}">
      <dsp:nvSpPr>
        <dsp:cNvPr id="0" name=""/>
        <dsp:cNvSpPr/>
      </dsp:nvSpPr>
      <dsp:spPr>
        <a:xfrm>
          <a:off x="5664048" y="371635"/>
          <a:ext cx="2066213" cy="1110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9F215B-496C-455D-BCAE-51CB6000A245}">
      <dsp:nvSpPr>
        <dsp:cNvPr id="0" name=""/>
        <dsp:cNvSpPr/>
      </dsp:nvSpPr>
      <dsp:spPr>
        <a:xfrm rot="5400000">
          <a:off x="2144450" y="121690"/>
          <a:ext cx="1851445" cy="161075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/>
        </a:p>
      </dsp:txBody>
      <dsp:txXfrm rot="-5400000">
        <a:off x="2515804" y="289863"/>
        <a:ext cx="1108737" cy="1274411"/>
      </dsp:txXfrm>
    </dsp:sp>
    <dsp:sp modelId="{19FEBAA7-3447-48F3-81A4-333B3DCB8C75}">
      <dsp:nvSpPr>
        <dsp:cNvPr id="0" name=""/>
        <dsp:cNvSpPr/>
      </dsp:nvSpPr>
      <dsp:spPr>
        <a:xfrm rot="5400000">
          <a:off x="3010927" y="1693197"/>
          <a:ext cx="1851445" cy="161075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Специалистов в области поиска терапевтических мишеней и дизайна новых </a:t>
          </a:r>
          <a:r>
            <a:rPr lang="ru-RU" sz="1100" b="1" kern="1200" dirty="0" err="1" smtClean="0"/>
            <a:t>фарм</a:t>
          </a:r>
          <a:r>
            <a:rPr lang="ru-RU" sz="1100" b="1" kern="1200" dirty="0" smtClean="0"/>
            <a:t>-препаратов </a:t>
          </a:r>
          <a:endParaRPr lang="ru-RU" sz="1100" b="1" kern="1200" dirty="0"/>
        </a:p>
      </dsp:txBody>
      <dsp:txXfrm rot="-5400000">
        <a:off x="3382281" y="1861370"/>
        <a:ext cx="1108737" cy="1274411"/>
      </dsp:txXfrm>
    </dsp:sp>
    <dsp:sp modelId="{AC6D81F3-56B7-4016-A4AF-8C5060E7AC6C}">
      <dsp:nvSpPr>
        <dsp:cNvPr id="0" name=""/>
        <dsp:cNvSpPr/>
      </dsp:nvSpPr>
      <dsp:spPr>
        <a:xfrm>
          <a:off x="2330140" y="428708"/>
          <a:ext cx="1522465" cy="1110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Специалистов в области спортивной медицины и реабилитации 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330140" y="428708"/>
        <a:ext cx="1522465" cy="1110867"/>
      </dsp:txXfrm>
    </dsp:sp>
    <dsp:sp modelId="{9C0EACCB-6539-46E6-A31F-98B4FBF70E75}">
      <dsp:nvSpPr>
        <dsp:cNvPr id="0" name=""/>
        <dsp:cNvSpPr/>
      </dsp:nvSpPr>
      <dsp:spPr>
        <a:xfrm rot="5400000">
          <a:off x="4750545" y="1693197"/>
          <a:ext cx="1851445" cy="161075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Специалистов телемедицинских центров</a:t>
          </a:r>
          <a:endParaRPr lang="ru-RU" sz="1000" b="1" kern="1200" dirty="0"/>
        </a:p>
      </dsp:txBody>
      <dsp:txXfrm rot="-5400000">
        <a:off x="5121899" y="1861370"/>
        <a:ext cx="1108737" cy="1274411"/>
      </dsp:txXfrm>
    </dsp:sp>
    <dsp:sp modelId="{A428DF9C-D854-4D65-9C51-46CE50375A51}">
      <dsp:nvSpPr>
        <dsp:cNvPr id="0" name=""/>
        <dsp:cNvSpPr/>
      </dsp:nvSpPr>
      <dsp:spPr>
        <a:xfrm rot="5400000">
          <a:off x="3884069" y="3264704"/>
          <a:ext cx="1851445" cy="161075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Инженеров-программистов по МИС и СППР</a:t>
          </a:r>
          <a:endParaRPr lang="ru-RU" sz="1000" b="1" kern="1200" dirty="0"/>
        </a:p>
      </dsp:txBody>
      <dsp:txXfrm rot="-5400000">
        <a:off x="4255423" y="3432877"/>
        <a:ext cx="1108737" cy="1274411"/>
      </dsp:txXfrm>
    </dsp:sp>
    <dsp:sp modelId="{233065B0-76BD-4B75-992F-EA47AECA8782}">
      <dsp:nvSpPr>
        <dsp:cNvPr id="0" name=""/>
        <dsp:cNvSpPr/>
      </dsp:nvSpPr>
      <dsp:spPr>
        <a:xfrm>
          <a:off x="2409670" y="3450463"/>
          <a:ext cx="1271030" cy="1110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/>
        </a:p>
      </dsp:txBody>
      <dsp:txXfrm>
        <a:off x="2409670" y="3450463"/>
        <a:ext cx="1271030" cy="1110867"/>
      </dsp:txXfrm>
    </dsp:sp>
    <dsp:sp modelId="{2F22EAFF-7E7E-4D23-9FE9-64A8E2096FA9}">
      <dsp:nvSpPr>
        <dsp:cNvPr id="0" name=""/>
        <dsp:cNvSpPr/>
      </dsp:nvSpPr>
      <dsp:spPr>
        <a:xfrm rot="5400000">
          <a:off x="2144450" y="3264704"/>
          <a:ext cx="1851445" cy="161075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Биоинформатиков</a:t>
          </a:r>
          <a:endParaRPr lang="ru-RU" sz="1100" b="1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Медицинских физиков, кибернетиков и </a:t>
          </a:r>
          <a:r>
            <a:rPr lang="ru-RU" sz="1100" b="1" kern="1200" dirty="0" err="1" smtClean="0"/>
            <a:t>др</a:t>
          </a:r>
          <a:endParaRPr lang="ru-RU" sz="1100" b="1" kern="1200" dirty="0"/>
        </a:p>
      </dsp:txBody>
      <dsp:txXfrm rot="-5400000">
        <a:off x="2515804" y="3432877"/>
        <a:ext cx="1108737" cy="1274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1A731-B30D-45F8-8A59-EC8EC49AA5E7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84A42-3B4F-4A1D-B4BF-198B65040C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07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1DF25-35C6-4605-846F-F0AF9581D84C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D526D-C6FC-4630-A500-1E76B7BC39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486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84789A-BC04-48C4-83AD-6DF200993B64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1438" y="8686800"/>
            <a:ext cx="297497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2113"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92113"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92113"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92113"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92113"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92113" fontAlgn="base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92113" fontAlgn="base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92113" fontAlgn="base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92113" fontAlgn="base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hangingPunct="0">
              <a:lnSpc>
                <a:spcPct val="95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fld id="{79370941-98CA-483D-928F-9D7E5920B7F3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hangingPunct="0">
                <a:lnSpc>
                  <a:spcPct val="95000"/>
                </a:lnSpc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t>12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10088"/>
            <a:ext cx="5486400" cy="411797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ru-RU" altLang="ru-RU"/>
              <a:t>Основной мишенью для персонализированной медицины является латентный период развития болезни («предболезнь»), который в настоящее время в подавляющем большинстве случаев ускользает от внимания врачей. Раннее выявление заболевания или предрасположенности к нему на молекулярном уровне позволит эффективно осуществлять первичную профилактику. Скрытый период болезни дает возможность получать новые сведения о биомаркерах заболеваний, причем источником информации о биомаркерах является как стационарная, так и динамическая геномика.</a:t>
            </a:r>
          </a:p>
        </p:txBody>
      </p:sp>
    </p:spTree>
    <p:extLst>
      <p:ext uri="{BB962C8B-B14F-4D97-AF65-F5344CB8AC3E}">
        <p14:creationId xmlns:p14="http://schemas.microsoft.com/office/powerpoint/2010/main" val="1778116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EE5771-E53C-4610-BB73-24C18F71BCC3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614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/>
              <a:t>Синхронный полуколичественный анализ большинства веществ, содержащихся в выдыхаемом воздухе, интересен с точки зрения «интегральной» диагностики, т.е. рассмотрения так называемого «дыхательного отпечатка» того или иного патологического состояния («</a:t>
            </a:r>
            <a:r>
              <a:rPr lang="ru-RU" altLang="ru-RU" dirty="0" err="1"/>
              <a:t>disease</a:t>
            </a:r>
            <a:r>
              <a:rPr lang="ru-RU" altLang="ru-RU" dirty="0"/>
              <a:t> </a:t>
            </a:r>
            <a:r>
              <a:rPr lang="ru-RU" altLang="ru-RU" dirty="0" err="1"/>
              <a:t>air</a:t>
            </a:r>
            <a:r>
              <a:rPr lang="ru-RU" altLang="ru-RU" dirty="0"/>
              <a:t> </a:t>
            </a:r>
            <a:r>
              <a:rPr lang="ru-RU" altLang="ru-RU" dirty="0" err="1"/>
              <a:t>fingerprint</a:t>
            </a:r>
            <a:r>
              <a:rPr lang="ru-RU" altLang="ru-RU" dirty="0"/>
              <a:t>»), поскольку нет строго специфического </a:t>
            </a:r>
            <a:r>
              <a:rPr lang="ru-RU" altLang="ru-RU" dirty="0" err="1"/>
              <a:t>биомаркера</a:t>
            </a:r>
            <a:r>
              <a:rPr lang="ru-RU" altLang="ru-RU" dirty="0"/>
              <a:t> для определенной болезни.</a:t>
            </a:r>
          </a:p>
          <a:p>
            <a:r>
              <a:rPr lang="ru-RU" altLang="ru-RU" dirty="0"/>
              <a:t>Спектр</a:t>
            </a:r>
            <a:r>
              <a:rPr lang="en-US" altLang="ru-RU" dirty="0"/>
              <a:t> </a:t>
            </a:r>
            <a:r>
              <a:rPr lang="ru-RU" altLang="ru-RU" dirty="0"/>
              <a:t>от </a:t>
            </a:r>
            <a:r>
              <a:rPr lang="en-US" altLang="ru-RU" dirty="0"/>
              <a:t>PTR-MS</a:t>
            </a:r>
            <a:r>
              <a:rPr lang="ru-RU" altLang="ru-RU" dirty="0"/>
              <a:t> (</a:t>
            </a:r>
            <a:r>
              <a:rPr lang="en-US" altLang="ru-RU" dirty="0"/>
              <a:t>proton-transfer reaction mass-spectrometer</a:t>
            </a:r>
            <a:r>
              <a:rPr lang="ru-RU" alt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426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B1056272-42C2-DC4D-BF9D-54227DF5ADD4}" type="slidenum">
              <a:rPr lang="ru-RU" altLang="en-US">
                <a:solidFill>
                  <a:srgbClr val="000000"/>
                </a:solidFill>
                <a:latin typeface="Times New Roman" charset="0"/>
              </a:rPr>
              <a:pPr eaLnBrk="1"/>
              <a:t>32</a:t>
            </a:fld>
            <a:endParaRPr lang="ru-RU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82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DFAAF6-A8DB-43B4-8134-E9BFB683219B}" type="slidenum">
              <a:rPr lang="ru-RU"/>
              <a:pPr/>
              <a:t>38</a:t>
            </a:fld>
            <a:endParaRPr lang="ru-RU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4279312" y="10156825"/>
            <a:ext cx="328054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6D21208A-79D1-4CD6-9995-AF5FADD7D527}" type="slidenum">
              <a:rPr lang="ru-RU" sz="1400"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38</a:t>
            </a:fld>
            <a:endParaRPr lang="ru-RU" sz="1400">
              <a:latin typeface="Times New Roman" pitchFamily="16" charset="0"/>
            </a:endParaRPr>
          </a:p>
        </p:txBody>
      </p:sp>
      <p:sp>
        <p:nvSpPr>
          <p:cNvPr id="163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52400"/>
            <a:ext cx="1588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>
              <a:spcBef>
                <a:spcPct val="0"/>
              </a:spcBef>
              <a:buClrTx/>
              <a:buFontTx/>
              <a:buNone/>
            </a:pPr>
            <a:endParaRPr lang="ru-RU" sz="2000"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1574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F28B3E-1AB9-4EE2-B687-68278E9B59B7}" type="slidenum">
              <a:rPr lang="ru-RU"/>
              <a:pPr/>
              <a:t>39</a:t>
            </a:fld>
            <a:endParaRPr lang="ru-RU"/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4279312" y="10156825"/>
            <a:ext cx="328054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36C61422-E2AF-4686-B54E-5C0EF28F5FDA}" type="slidenum">
              <a:rPr lang="ru-RU" sz="1400"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39</a:t>
            </a:fld>
            <a:endParaRPr lang="ru-RU" sz="1400">
              <a:latin typeface="Times New Roman" pitchFamily="16" charset="0"/>
            </a:endParaRPr>
          </a:p>
        </p:txBody>
      </p:sp>
      <p:sp>
        <p:nvSpPr>
          <p:cNvPr id="1843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0938" cy="3719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09" y="4716463"/>
            <a:ext cx="5436869" cy="4464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11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D35EB2-75EA-4CB7-B284-D63226408E4A}" type="slidenum">
              <a:rPr lang="ru-RU"/>
              <a:pPr/>
              <a:t>40</a:t>
            </a:fld>
            <a:endParaRPr lang="ru-RU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41938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826" y="5078414"/>
            <a:ext cx="6048200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681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6F1326-F286-40DF-A83C-D6ABA7D10066}" type="slidenum">
              <a:rPr lang="ru-RU"/>
              <a:pPr/>
              <a:t>41</a:t>
            </a:fld>
            <a:endParaRPr lang="ru-RU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4279312" y="10156825"/>
            <a:ext cx="328054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3C9A1358-3BB3-4BEF-A42A-0652525FF34F}" type="slidenum">
              <a:rPr lang="ru-RU" sz="1400"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41</a:t>
            </a:fld>
            <a:endParaRPr lang="ru-RU" sz="1400">
              <a:latin typeface="Times New Roman" pitchFamily="16" charset="0"/>
            </a:endParaRPr>
          </a:p>
        </p:txBody>
      </p:sp>
      <p:sp>
        <p:nvSpPr>
          <p:cNvPr id="2150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52400"/>
            <a:ext cx="1588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>
              <a:spcBef>
                <a:spcPct val="0"/>
              </a:spcBef>
              <a:buClrTx/>
              <a:buFontTx/>
              <a:buNone/>
            </a:pPr>
            <a:endParaRPr lang="ru-RU" sz="2000"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321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995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085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06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9903F-0862-41DE-9C0B-285BC3097917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97B0-E81B-4C2C-B34B-904031BF1C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182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75890" cy="68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673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75890" cy="68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178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75890" cy="68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07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75890" cy="68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401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75890" cy="68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098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75890" cy="68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79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75890" cy="68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916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75890" cy="68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659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75890" cy="68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6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75890" cy="68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434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75890" cy="68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0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75890" cy="68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27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18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791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D7D41-DB6A-4F99-8777-BB3F69CD0B32}" type="datetimeFigureOut">
              <a:rPr lang="ru-RU" smtClean="0"/>
              <a:t>16.12.16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79F92-760D-4513-9DC7-99A8D21DF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88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w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1376" y="4077072"/>
            <a:ext cx="6400800" cy="1752600"/>
          </a:xfrm>
        </p:spPr>
        <p:txBody>
          <a:bodyPr/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Академик РАН </a:t>
            </a:r>
            <a:r>
              <a:rPr lang="ru-RU" dirty="0" err="1">
                <a:solidFill>
                  <a:srgbClr val="002060"/>
                </a:solidFill>
              </a:rPr>
              <a:t>Шляхто</a:t>
            </a:r>
            <a:r>
              <a:rPr lang="ru-RU" dirty="0">
                <a:solidFill>
                  <a:srgbClr val="002060"/>
                </a:solidFill>
              </a:rPr>
              <a:t> Е.В.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16 декабря 2016 года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24" y="236654"/>
            <a:ext cx="1368152" cy="138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990656" cy="218767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Возможности кластера </a:t>
            </a:r>
            <a:r>
              <a:rPr lang="ru-RU" sz="3600" dirty="0">
                <a:solidFill>
                  <a:srgbClr val="002060"/>
                </a:solidFill>
              </a:rPr>
              <a:t>«Трансляционная медицина» </a:t>
            </a:r>
            <a:r>
              <a:rPr lang="ru-RU" sz="3600" dirty="0" smtClean="0">
                <a:solidFill>
                  <a:srgbClr val="002060"/>
                </a:solidFill>
              </a:rPr>
              <a:t>в развитии инновационных исследований и подготовки кадров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7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"/>
          <p:cNvSpPr>
            <a:spLocks noChangeArrowheads="1"/>
          </p:cNvSpPr>
          <p:nvPr/>
        </p:nvSpPr>
        <p:spPr bwMode="auto">
          <a:xfrm>
            <a:off x="323850" y="1412875"/>
            <a:ext cx="84963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5572" rIns="0" bIns="0"/>
          <a:lstStyle>
            <a:lvl1pPr marL="412750" indent="-412750" defTabSz="404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4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4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4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4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4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4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4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4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lnSpc>
                <a:spcPct val="90000"/>
              </a:lnSpc>
              <a:spcAft>
                <a:spcPts val="1275"/>
              </a:spcAft>
              <a:buFontTx/>
              <a:buChar char="•"/>
            </a:pPr>
            <a:r>
              <a:rPr lang="ru-RU" altLang="ru-RU" sz="2200" dirty="0">
                <a:solidFill>
                  <a:srgbClr val="000000"/>
                </a:solidFill>
              </a:rPr>
              <a:t>Утрата квалификации врача-исследователя</a:t>
            </a:r>
          </a:p>
          <a:p>
            <a:pPr hangingPunct="0">
              <a:lnSpc>
                <a:spcPct val="90000"/>
              </a:lnSpc>
              <a:spcAft>
                <a:spcPts val="1275"/>
              </a:spcAft>
              <a:buFontTx/>
              <a:buChar char="•"/>
            </a:pPr>
            <a:r>
              <a:rPr lang="ru-RU" altLang="ru-RU" sz="2200" dirty="0">
                <a:solidFill>
                  <a:srgbClr val="000000"/>
                </a:solidFill>
              </a:rPr>
              <a:t>Разрыв между представителями фундаментальной науки и практикующими врачами </a:t>
            </a:r>
          </a:p>
          <a:p>
            <a:pPr hangingPunct="0">
              <a:lnSpc>
                <a:spcPct val="90000"/>
              </a:lnSpc>
              <a:spcAft>
                <a:spcPts val="1275"/>
              </a:spcAft>
              <a:buFontTx/>
              <a:buChar char="•"/>
            </a:pPr>
            <a:r>
              <a:rPr lang="ru-RU" altLang="ru-RU" sz="2200" dirty="0">
                <a:solidFill>
                  <a:srgbClr val="000000"/>
                </a:solidFill>
              </a:rPr>
              <a:t>Недостаток специалистов, имеющих достаточные знания как в фундаментальной биологии и экспериментальной медицине, так и в практической медицине</a:t>
            </a:r>
          </a:p>
          <a:p>
            <a:pPr hangingPunct="0">
              <a:lnSpc>
                <a:spcPct val="90000"/>
              </a:lnSpc>
              <a:spcAft>
                <a:spcPts val="1275"/>
              </a:spcAft>
              <a:buFontTx/>
              <a:buChar char="•"/>
            </a:pPr>
            <a:r>
              <a:rPr lang="ru-RU" altLang="ru-RU" sz="2200" dirty="0">
                <a:solidFill>
                  <a:srgbClr val="000000"/>
                </a:solidFill>
              </a:rPr>
              <a:t>Требуется:</a:t>
            </a:r>
          </a:p>
          <a:p>
            <a:pPr lvl="1" hangingPunct="0">
              <a:lnSpc>
                <a:spcPct val="90000"/>
              </a:lnSpc>
              <a:spcAft>
                <a:spcPts val="1275"/>
              </a:spcAft>
            </a:pPr>
            <a:r>
              <a:rPr lang="ru-RU" altLang="ru-RU" sz="2200" dirty="0">
                <a:solidFill>
                  <a:srgbClr val="000000"/>
                </a:solidFill>
              </a:rPr>
              <a:t>- создание центров, осуществляющих подготовку специалистов по направлению «трансляционная медицина»</a:t>
            </a:r>
          </a:p>
          <a:p>
            <a:pPr lvl="1" hangingPunct="0">
              <a:lnSpc>
                <a:spcPct val="90000"/>
              </a:lnSpc>
              <a:spcAft>
                <a:spcPts val="1275"/>
              </a:spcAft>
            </a:pPr>
            <a:r>
              <a:rPr lang="ru-RU" altLang="ru-RU" sz="2200" dirty="0">
                <a:solidFill>
                  <a:srgbClr val="000000"/>
                </a:solidFill>
              </a:rPr>
              <a:t>- обеспечение социального и профессионального лифта для специалистов в области трансляционной медицины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09538" y="379413"/>
            <a:ext cx="8855075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altLang="ru-RU" sz="3200" dirty="0">
                <a:solidFill>
                  <a:srgbClr val="002060"/>
                </a:solidFill>
              </a:rPr>
              <a:t>Профессиональные барьеры </a:t>
            </a:r>
            <a:r>
              <a:rPr lang="ru-RU" altLang="ru-RU" sz="3200" dirty="0" smtClean="0">
                <a:solidFill>
                  <a:srgbClr val="002060"/>
                </a:solidFill>
              </a:rPr>
              <a:t>исследований</a:t>
            </a:r>
            <a:endParaRPr lang="ru-RU" alt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9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07950" y="120650"/>
            <a:ext cx="8640763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ru-RU" altLang="ru-RU" sz="2600" b="0" dirty="0">
                <a:solidFill>
                  <a:srgbClr val="002060"/>
                </a:solidFill>
              </a:rPr>
              <a:t>Трансляционный цикл: </a:t>
            </a:r>
            <a:r>
              <a:rPr lang="ru-RU" altLang="ru-RU" sz="2600" b="0" i="1" dirty="0">
                <a:solidFill>
                  <a:srgbClr val="002060"/>
                </a:solidFill>
              </a:rPr>
              <a:t>от научного открытия к лечебной технологии и обратно</a:t>
            </a:r>
            <a:r>
              <a:rPr lang="ru-RU" altLang="ru-RU" sz="2600" b="0" dirty="0">
                <a:solidFill>
                  <a:srgbClr val="002060"/>
                </a:solidFill>
              </a:rPr>
              <a:t>  </a:t>
            </a:r>
            <a:endParaRPr lang="ru-RU" altLang="ru-RU" sz="2600" b="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3475" name="AutoShape 19"/>
          <p:cNvSpPr>
            <a:spLocks noChangeArrowheads="1"/>
          </p:cNvSpPr>
          <p:nvPr/>
        </p:nvSpPr>
        <p:spPr bwMode="auto">
          <a:xfrm>
            <a:off x="211138" y="4605338"/>
            <a:ext cx="2808287" cy="4079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D1D1FF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b="0"/>
          </a:p>
        </p:txBody>
      </p:sp>
      <p:sp>
        <p:nvSpPr>
          <p:cNvPr id="233476" name="Text Box 17"/>
          <p:cNvSpPr txBox="1">
            <a:spLocks noChangeArrowheads="1"/>
          </p:cNvSpPr>
          <p:nvPr/>
        </p:nvSpPr>
        <p:spPr bwMode="auto">
          <a:xfrm>
            <a:off x="298450" y="4605338"/>
            <a:ext cx="273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b="0">
                <a:solidFill>
                  <a:srgbClr val="000066"/>
                </a:solidFill>
              </a:rPr>
              <a:t>Клиническая проблема</a:t>
            </a:r>
          </a:p>
        </p:txBody>
      </p:sp>
      <p:grpSp>
        <p:nvGrpSpPr>
          <p:cNvPr id="233477" name="Group 37"/>
          <p:cNvGrpSpPr>
            <a:grpSpLocks/>
          </p:cNvGrpSpPr>
          <p:nvPr/>
        </p:nvGrpSpPr>
        <p:grpSpPr bwMode="auto">
          <a:xfrm>
            <a:off x="4051300" y="6165850"/>
            <a:ext cx="2897188" cy="415925"/>
            <a:chOff x="2552" y="3884"/>
            <a:chExt cx="1825" cy="262"/>
          </a:xfrm>
        </p:grpSpPr>
        <p:sp>
          <p:nvSpPr>
            <p:cNvPr id="233478" name="AutoShape 21"/>
            <p:cNvSpPr>
              <a:spLocks noChangeArrowheads="1"/>
            </p:cNvSpPr>
            <p:nvPr/>
          </p:nvSpPr>
          <p:spPr bwMode="auto">
            <a:xfrm>
              <a:off x="2552" y="3889"/>
              <a:ext cx="1825" cy="25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1D1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 b="0"/>
            </a:p>
          </p:txBody>
        </p:sp>
        <p:sp>
          <p:nvSpPr>
            <p:cNvPr id="233479" name="Text Box 18"/>
            <p:cNvSpPr txBox="1">
              <a:spLocks noChangeArrowheads="1"/>
            </p:cNvSpPr>
            <p:nvPr/>
          </p:nvSpPr>
          <p:spPr bwMode="auto">
            <a:xfrm>
              <a:off x="2628" y="3884"/>
              <a:ext cx="169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b="0">
                  <a:solidFill>
                    <a:srgbClr val="000066"/>
                  </a:solidFill>
                </a:rPr>
                <a:t>Научные исследования</a:t>
              </a:r>
            </a:p>
          </p:txBody>
        </p:sp>
      </p:grpSp>
      <p:cxnSp>
        <p:nvCxnSpPr>
          <p:cNvPr id="233480" name="AutoShape 26"/>
          <p:cNvCxnSpPr>
            <a:cxnSpLocks noChangeShapeType="1"/>
            <a:stCxn id="233475" idx="2"/>
          </p:cNvCxnSpPr>
          <p:nvPr/>
        </p:nvCxnSpPr>
        <p:spPr bwMode="auto">
          <a:xfrm rot="16200000" flipH="1">
            <a:off x="2103438" y="4525962"/>
            <a:ext cx="1460500" cy="2435225"/>
          </a:xfrm>
          <a:prstGeom prst="bentConnector2">
            <a:avLst/>
          </a:prstGeom>
          <a:noFill/>
          <a:ln w="9525">
            <a:solidFill>
              <a:srgbClr val="000066"/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33481" name="Group 30"/>
          <p:cNvGrpSpPr>
            <a:grpSpLocks/>
          </p:cNvGrpSpPr>
          <p:nvPr/>
        </p:nvGrpSpPr>
        <p:grpSpPr bwMode="auto">
          <a:xfrm>
            <a:off x="4094163" y="1768475"/>
            <a:ext cx="1639887" cy="649288"/>
            <a:chOff x="2336" y="1842"/>
            <a:chExt cx="1033" cy="409"/>
          </a:xfrm>
        </p:grpSpPr>
        <p:sp>
          <p:nvSpPr>
            <p:cNvPr id="233482" name="AutoShape 28"/>
            <p:cNvSpPr>
              <a:spLocks noChangeArrowheads="1"/>
            </p:cNvSpPr>
            <p:nvPr/>
          </p:nvSpPr>
          <p:spPr bwMode="auto">
            <a:xfrm>
              <a:off x="2336" y="1842"/>
              <a:ext cx="1033" cy="4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1D1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 b="0"/>
            </a:p>
          </p:txBody>
        </p:sp>
        <p:sp>
          <p:nvSpPr>
            <p:cNvPr id="233483" name="Text Box 29"/>
            <p:cNvSpPr txBox="1">
              <a:spLocks noChangeArrowheads="1"/>
            </p:cNvSpPr>
            <p:nvPr/>
          </p:nvSpPr>
          <p:spPr bwMode="auto">
            <a:xfrm>
              <a:off x="2401" y="1852"/>
              <a:ext cx="908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ru-RU" altLang="ru-RU" b="0">
                  <a:solidFill>
                    <a:srgbClr val="000066"/>
                  </a:solidFill>
                </a:rPr>
                <a:t>Оценка результата</a:t>
              </a:r>
            </a:p>
          </p:txBody>
        </p:sp>
      </p:grpSp>
      <p:sp>
        <p:nvSpPr>
          <p:cNvPr id="233484" name="Line 35"/>
          <p:cNvSpPr>
            <a:spLocks noChangeShapeType="1"/>
          </p:cNvSpPr>
          <p:nvPr/>
        </p:nvSpPr>
        <p:spPr bwMode="auto">
          <a:xfrm flipH="1" flipV="1">
            <a:off x="5734050" y="2058988"/>
            <a:ext cx="287338" cy="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33485" name="Group 40"/>
          <p:cNvGrpSpPr>
            <a:grpSpLocks/>
          </p:cNvGrpSpPr>
          <p:nvPr/>
        </p:nvGrpSpPr>
        <p:grpSpPr bwMode="auto">
          <a:xfrm>
            <a:off x="6042025" y="1643063"/>
            <a:ext cx="1639888" cy="912812"/>
            <a:chOff x="3543" y="1853"/>
            <a:chExt cx="1033" cy="575"/>
          </a:xfrm>
        </p:grpSpPr>
        <p:sp>
          <p:nvSpPr>
            <p:cNvPr id="233486" name="AutoShape 23"/>
            <p:cNvSpPr>
              <a:spLocks noChangeArrowheads="1"/>
            </p:cNvSpPr>
            <p:nvPr/>
          </p:nvSpPr>
          <p:spPr bwMode="auto">
            <a:xfrm>
              <a:off x="3543" y="1853"/>
              <a:ext cx="1033" cy="57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1D1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 b="0"/>
            </a:p>
          </p:txBody>
        </p:sp>
        <p:sp>
          <p:nvSpPr>
            <p:cNvPr id="233487" name="Text Box 24"/>
            <p:cNvSpPr txBox="1">
              <a:spLocks noChangeArrowheads="1"/>
            </p:cNvSpPr>
            <p:nvPr/>
          </p:nvSpPr>
          <p:spPr bwMode="auto">
            <a:xfrm>
              <a:off x="3595" y="1878"/>
              <a:ext cx="952" cy="5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ru-RU" altLang="ru-RU" b="0">
                  <a:solidFill>
                    <a:srgbClr val="000066"/>
                  </a:solidFill>
                </a:rPr>
                <a:t>Внедрение           (лекарство, технология)</a:t>
              </a:r>
            </a:p>
          </p:txBody>
        </p:sp>
      </p:grpSp>
      <p:cxnSp>
        <p:nvCxnSpPr>
          <p:cNvPr id="233488" name="AutoShape 36"/>
          <p:cNvCxnSpPr>
            <a:cxnSpLocks noChangeShapeType="1"/>
            <a:endCxn id="233486" idx="3"/>
          </p:cNvCxnSpPr>
          <p:nvPr/>
        </p:nvCxnSpPr>
        <p:spPr bwMode="auto">
          <a:xfrm flipV="1">
            <a:off x="6962775" y="2098675"/>
            <a:ext cx="719138" cy="4292600"/>
          </a:xfrm>
          <a:prstGeom prst="bentConnector3">
            <a:avLst>
              <a:gd name="adj1" fmla="val 131755"/>
            </a:avLst>
          </a:prstGeom>
          <a:noFill/>
          <a:ln w="9525">
            <a:solidFill>
              <a:srgbClr val="000066"/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4748213" y="2565400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i="1"/>
              <a:t>Оптимизация</a:t>
            </a:r>
          </a:p>
        </p:txBody>
      </p:sp>
      <p:pic>
        <p:nvPicPr>
          <p:cNvPr id="233490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36663"/>
            <a:ext cx="2090738" cy="327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91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24163"/>
            <a:ext cx="2711450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Соединительная линия уступом 10"/>
          <p:cNvCxnSpPr>
            <a:stCxn id="233482" idx="1"/>
            <a:endCxn id="233478" idx="1"/>
          </p:cNvCxnSpPr>
          <p:nvPr/>
        </p:nvCxnSpPr>
        <p:spPr>
          <a:xfrm rot="10800000" flipV="1">
            <a:off x="4051300" y="2092325"/>
            <a:ext cx="42863" cy="4286250"/>
          </a:xfrm>
          <a:prstGeom prst="bentConnector3">
            <a:avLst>
              <a:gd name="adj1" fmla="val 627202"/>
            </a:avLst>
          </a:prstGeom>
          <a:ln>
            <a:solidFill>
              <a:srgbClr val="00006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60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611188" y="115888"/>
            <a:ext cx="801211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2" tIns="45624" rIns="91242" bIns="45624" anchor="ctr"/>
          <a:lstStyle>
            <a:lvl1pPr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5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Трансляционные исследования - путь к персонализированной медицине</a:t>
            </a:r>
            <a:endParaRPr lang="en-US" altLang="ru-RU" sz="25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 rot="-5400000">
            <a:off x="393700" y="3089275"/>
            <a:ext cx="20875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2" tIns="45624" rIns="91242" bIns="45624">
            <a:spAutoFit/>
          </a:bodyPr>
          <a:lstStyle>
            <a:lvl1pPr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hangingPunct="0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2000">
                <a:solidFill>
                  <a:srgbClr val="000066"/>
                </a:solidFill>
              </a:rPr>
              <a:t>Последствия болезни</a:t>
            </a:r>
            <a:endParaRPr lang="en-US" altLang="ru-RU" sz="2000">
              <a:solidFill>
                <a:srgbClr val="000066"/>
              </a:solidFill>
            </a:endParaRP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1898650" y="4451350"/>
            <a:ext cx="57118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2" tIns="45624" rIns="91242" bIns="45624">
            <a:spAutoFit/>
          </a:bodyPr>
          <a:lstStyle>
            <a:lvl1pPr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2000">
                <a:solidFill>
                  <a:srgbClr val="000066"/>
                </a:solidFill>
              </a:rPr>
              <a:t>Время</a:t>
            </a:r>
            <a:endParaRPr lang="en-US" altLang="ru-RU" sz="2000">
              <a:solidFill>
                <a:srgbClr val="000066"/>
              </a:solidFill>
            </a:endParaRP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 rot="-5400000">
            <a:off x="7591425" y="3006726"/>
            <a:ext cx="16970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2" tIns="45624" rIns="91242" bIns="45624">
            <a:spAutoFit/>
          </a:bodyPr>
          <a:lstStyle>
            <a:lvl1pPr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ct val="90000"/>
              </a:spcAft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2000">
                <a:solidFill>
                  <a:srgbClr val="000066"/>
                </a:solidFill>
              </a:rPr>
              <a:t>Затраты</a:t>
            </a:r>
            <a:endParaRPr lang="en-US" altLang="ru-RU" sz="2000">
              <a:solidFill>
                <a:srgbClr val="000066"/>
              </a:solidFill>
            </a:endParaRPr>
          </a:p>
          <a:p>
            <a:pPr algn="ctr" hangingPunct="0">
              <a:lnSpc>
                <a:spcPct val="70000"/>
              </a:lnSpc>
              <a:spcAft>
                <a:spcPct val="90000"/>
              </a:spcAft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ru-RU" sz="2000">
              <a:solidFill>
                <a:srgbClr val="000066"/>
              </a:solidFill>
            </a:endParaRPr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>
            <a:off x="1801813" y="2352675"/>
            <a:ext cx="1587" cy="21177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 type="stealth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0739" tIns="50372" rIns="100739" bIns="50372"/>
          <a:lstStyle/>
          <a:p>
            <a:endParaRPr lang="ru-RU"/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89113" y="4470400"/>
            <a:ext cx="6238875" cy="1588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0739" tIns="50372" rIns="100739" bIns="50372"/>
          <a:lstStyle/>
          <a:p>
            <a:endParaRPr lang="ru-RU"/>
          </a:p>
        </p:txBody>
      </p:sp>
      <p:sp>
        <p:nvSpPr>
          <p:cNvPr id="94216" name="Freeform 8"/>
          <p:cNvSpPr>
            <a:spLocks/>
          </p:cNvSpPr>
          <p:nvPr/>
        </p:nvSpPr>
        <p:spPr bwMode="auto">
          <a:xfrm>
            <a:off x="1927225" y="2517775"/>
            <a:ext cx="5876925" cy="1812925"/>
          </a:xfrm>
          <a:custGeom>
            <a:avLst/>
            <a:gdLst>
              <a:gd name="T0" fmla="*/ 0 w 3702"/>
              <a:gd name="T1" fmla="*/ 2147483647 h 1142"/>
              <a:gd name="T2" fmla="*/ 2147483647 w 3702"/>
              <a:gd name="T3" fmla="*/ 2147483647 h 1142"/>
              <a:gd name="T4" fmla="*/ 2147483647 w 3702"/>
              <a:gd name="T5" fmla="*/ 2147483647 h 1142"/>
              <a:gd name="T6" fmla="*/ 2147483647 w 3702"/>
              <a:gd name="T7" fmla="*/ 2147483647 h 1142"/>
              <a:gd name="T8" fmla="*/ 2147483647 w 3702"/>
              <a:gd name="T9" fmla="*/ 0 h 1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02"/>
              <a:gd name="T16" fmla="*/ 0 h 1142"/>
              <a:gd name="T17" fmla="*/ 3702 w 3702"/>
              <a:gd name="T18" fmla="*/ 1142 h 11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02" h="1142">
                <a:moveTo>
                  <a:pt x="0" y="1116"/>
                </a:moveTo>
                <a:cubicBezTo>
                  <a:pt x="735" y="1129"/>
                  <a:pt x="1470" y="1142"/>
                  <a:pt x="1962" y="1116"/>
                </a:cubicBezTo>
                <a:cubicBezTo>
                  <a:pt x="2454" y="1090"/>
                  <a:pt x="2692" y="1059"/>
                  <a:pt x="2952" y="960"/>
                </a:cubicBezTo>
                <a:cubicBezTo>
                  <a:pt x="3212" y="861"/>
                  <a:pt x="3397" y="682"/>
                  <a:pt x="3522" y="522"/>
                </a:cubicBezTo>
                <a:cubicBezTo>
                  <a:pt x="3647" y="362"/>
                  <a:pt x="3674" y="181"/>
                  <a:pt x="3702" y="0"/>
                </a:cubicBezTo>
              </a:path>
            </a:pathLst>
          </a:cu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0717" tIns="50361" rIns="100717" bIns="50361" anchor="ctr"/>
          <a:lstStyle/>
          <a:p>
            <a:endParaRPr lang="ru-RU"/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>
            <a:off x="8012113" y="2362200"/>
            <a:ext cx="1587" cy="21177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0739" tIns="50372" rIns="100739" bIns="50372"/>
          <a:lstStyle/>
          <a:p>
            <a:endParaRPr lang="ru-RU"/>
          </a:p>
        </p:txBody>
      </p:sp>
      <p:grpSp>
        <p:nvGrpSpPr>
          <p:cNvPr id="94218" name="Group 10"/>
          <p:cNvGrpSpPr>
            <a:grpSpLocks/>
          </p:cNvGrpSpPr>
          <p:nvPr/>
        </p:nvGrpSpPr>
        <p:grpSpPr bwMode="auto">
          <a:xfrm>
            <a:off x="6477000" y="2278063"/>
            <a:ext cx="1300163" cy="1333500"/>
            <a:chOff x="4080" y="1435"/>
            <a:chExt cx="819" cy="840"/>
          </a:xfrm>
        </p:grpSpPr>
        <p:sp>
          <p:nvSpPr>
            <p:cNvPr id="94219" name="Line 11"/>
            <p:cNvSpPr>
              <a:spLocks noChangeShapeType="1"/>
            </p:cNvSpPr>
            <p:nvPr/>
          </p:nvSpPr>
          <p:spPr bwMode="auto">
            <a:xfrm>
              <a:off x="4494" y="1989"/>
              <a:ext cx="2" cy="2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20" name="Text Box 12"/>
            <p:cNvSpPr txBox="1">
              <a:spLocks noChangeArrowheads="1"/>
            </p:cNvSpPr>
            <p:nvPr/>
          </p:nvSpPr>
          <p:spPr bwMode="auto">
            <a:xfrm>
              <a:off x="4080" y="1435"/>
              <a:ext cx="819" cy="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18" tIns="41412" rIns="82818" bIns="41412">
              <a:spAutoFit/>
            </a:bodyPr>
            <a:lstStyle>
              <a:lvl1pPr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0">
                <a:lnSpc>
                  <a:spcPct val="90000"/>
                </a:lnSpc>
                <a:spcBef>
                  <a:spcPct val="5000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ru-RU" altLang="ru-RU" sz="1200"/>
                <a:t>Типичный уровень вмешательства в настоящее время</a:t>
              </a:r>
              <a:endParaRPr lang="en-US" altLang="ru-RU" sz="1200"/>
            </a:p>
          </p:txBody>
        </p:sp>
      </p:grpSp>
      <p:grpSp>
        <p:nvGrpSpPr>
          <p:cNvPr id="94221" name="Group 13"/>
          <p:cNvGrpSpPr>
            <a:grpSpLocks/>
          </p:cNvGrpSpPr>
          <p:nvPr/>
        </p:nvGrpSpPr>
        <p:grpSpPr bwMode="auto">
          <a:xfrm>
            <a:off x="5384800" y="2470150"/>
            <a:ext cx="1071563" cy="1141413"/>
            <a:chOff x="3392" y="1556"/>
            <a:chExt cx="675" cy="719"/>
          </a:xfrm>
        </p:grpSpPr>
        <p:sp>
          <p:nvSpPr>
            <p:cNvPr id="94222" name="Text Box 14"/>
            <p:cNvSpPr txBox="1">
              <a:spLocks noChangeArrowheads="1"/>
            </p:cNvSpPr>
            <p:nvPr/>
          </p:nvSpPr>
          <p:spPr bwMode="auto">
            <a:xfrm>
              <a:off x="3392" y="1556"/>
              <a:ext cx="6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18" tIns="41412" rIns="82818" bIns="41412">
              <a:spAutoFit/>
            </a:bodyPr>
            <a:lstStyle>
              <a:lvl1pPr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ru-RU" altLang="ru-RU" sz="1200"/>
                <a:t>Ранние клинические признаки</a:t>
              </a:r>
              <a:endParaRPr lang="en-US" altLang="ru-RU" sz="1200"/>
            </a:p>
          </p:txBody>
        </p:sp>
        <p:sp>
          <p:nvSpPr>
            <p:cNvPr id="94223" name="Line 15"/>
            <p:cNvSpPr>
              <a:spLocks noChangeShapeType="1"/>
            </p:cNvSpPr>
            <p:nvPr/>
          </p:nvSpPr>
          <p:spPr bwMode="auto">
            <a:xfrm>
              <a:off x="3727" y="1989"/>
              <a:ext cx="2" cy="2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4224" name="Group 16"/>
          <p:cNvGrpSpPr>
            <a:grpSpLocks/>
          </p:cNvGrpSpPr>
          <p:nvPr/>
        </p:nvGrpSpPr>
        <p:grpSpPr bwMode="auto">
          <a:xfrm>
            <a:off x="4162425" y="2330450"/>
            <a:ext cx="1295400" cy="1281113"/>
            <a:chOff x="2622" y="1468"/>
            <a:chExt cx="816" cy="807"/>
          </a:xfrm>
        </p:grpSpPr>
        <p:sp>
          <p:nvSpPr>
            <p:cNvPr id="94225" name="Line 17"/>
            <p:cNvSpPr>
              <a:spLocks noChangeShapeType="1"/>
            </p:cNvSpPr>
            <p:nvPr/>
          </p:nvSpPr>
          <p:spPr bwMode="auto">
            <a:xfrm>
              <a:off x="3036" y="1989"/>
              <a:ext cx="2" cy="2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26" name="Text Box 18"/>
            <p:cNvSpPr txBox="1">
              <a:spLocks noChangeArrowheads="1"/>
            </p:cNvSpPr>
            <p:nvPr/>
          </p:nvSpPr>
          <p:spPr bwMode="auto">
            <a:xfrm>
              <a:off x="2622" y="1468"/>
              <a:ext cx="816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18" tIns="41412" rIns="82818" bIns="41412">
              <a:spAutoFit/>
            </a:bodyPr>
            <a:lstStyle>
              <a:lvl1pPr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ru-RU" altLang="ru-RU" sz="1200"/>
                <a:t>Раннее выявление на молекулярном уровне</a:t>
              </a:r>
              <a:endParaRPr lang="en-US" altLang="ru-RU" sz="1200"/>
            </a:p>
          </p:txBody>
        </p:sp>
      </p:grpSp>
      <p:grpSp>
        <p:nvGrpSpPr>
          <p:cNvPr id="94227" name="Group 19"/>
          <p:cNvGrpSpPr>
            <a:grpSpLocks/>
          </p:cNvGrpSpPr>
          <p:nvPr/>
        </p:nvGrpSpPr>
        <p:grpSpPr bwMode="auto">
          <a:xfrm>
            <a:off x="3108325" y="2479675"/>
            <a:ext cx="1181100" cy="1119188"/>
            <a:chOff x="1958" y="1562"/>
            <a:chExt cx="744" cy="705"/>
          </a:xfrm>
        </p:grpSpPr>
        <p:sp>
          <p:nvSpPr>
            <p:cNvPr id="94228" name="Text Box 20"/>
            <p:cNvSpPr txBox="1">
              <a:spLocks noChangeArrowheads="1"/>
            </p:cNvSpPr>
            <p:nvPr/>
          </p:nvSpPr>
          <p:spPr bwMode="auto">
            <a:xfrm>
              <a:off x="1958" y="1562"/>
              <a:ext cx="744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18" tIns="41412" rIns="82818" bIns="41412">
              <a:spAutoFit/>
            </a:bodyPr>
            <a:lstStyle>
              <a:lvl1pPr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ru-RU" altLang="ru-RU" sz="1400"/>
                <a:t>Факторы риска</a:t>
              </a:r>
              <a:endParaRPr lang="en-US" altLang="ru-RU" sz="1400"/>
            </a:p>
          </p:txBody>
        </p:sp>
        <p:sp>
          <p:nvSpPr>
            <p:cNvPr id="94229" name="Line 21"/>
            <p:cNvSpPr>
              <a:spLocks noChangeShapeType="1"/>
            </p:cNvSpPr>
            <p:nvPr/>
          </p:nvSpPr>
          <p:spPr bwMode="auto">
            <a:xfrm>
              <a:off x="2332" y="1981"/>
              <a:ext cx="2" cy="2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4230" name="Group 22"/>
          <p:cNvGrpSpPr>
            <a:grpSpLocks/>
          </p:cNvGrpSpPr>
          <p:nvPr/>
        </p:nvGrpSpPr>
        <p:grpSpPr bwMode="auto">
          <a:xfrm>
            <a:off x="2063750" y="2479675"/>
            <a:ext cx="1181100" cy="1131888"/>
            <a:chOff x="1300" y="1562"/>
            <a:chExt cx="744" cy="713"/>
          </a:xfrm>
        </p:grpSpPr>
        <p:sp>
          <p:nvSpPr>
            <p:cNvPr id="94231" name="Text Box 23"/>
            <p:cNvSpPr txBox="1">
              <a:spLocks noChangeArrowheads="1"/>
            </p:cNvSpPr>
            <p:nvPr/>
          </p:nvSpPr>
          <p:spPr bwMode="auto">
            <a:xfrm>
              <a:off x="1300" y="1562"/>
              <a:ext cx="744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818" tIns="41412" rIns="82818" bIns="41412">
              <a:spAutoFit/>
            </a:bodyPr>
            <a:lstStyle>
              <a:lvl1pPr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064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06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ru-RU" altLang="ru-RU" sz="1400"/>
                <a:t>Исходный риск</a:t>
              </a:r>
              <a:endParaRPr lang="en-US" altLang="ru-RU" sz="1400"/>
            </a:p>
          </p:txBody>
        </p:sp>
        <p:sp>
          <p:nvSpPr>
            <p:cNvPr id="94232" name="Line 24"/>
            <p:cNvSpPr>
              <a:spLocks noChangeShapeType="1"/>
            </p:cNvSpPr>
            <p:nvPr/>
          </p:nvSpPr>
          <p:spPr bwMode="auto">
            <a:xfrm>
              <a:off x="1668" y="1989"/>
              <a:ext cx="2" cy="2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33" name="Line 25"/>
            <p:cNvSpPr>
              <a:spLocks noChangeShapeType="1"/>
            </p:cNvSpPr>
            <p:nvPr/>
          </p:nvSpPr>
          <p:spPr bwMode="auto">
            <a:xfrm rot="-1172901">
              <a:off x="1812" y="1989"/>
              <a:ext cx="2" cy="2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234" name="Line 26"/>
            <p:cNvSpPr>
              <a:spLocks noChangeShapeType="1"/>
            </p:cNvSpPr>
            <p:nvPr/>
          </p:nvSpPr>
          <p:spPr bwMode="auto">
            <a:xfrm rot="1172901" flipH="1">
              <a:off x="1516" y="1981"/>
              <a:ext cx="2" cy="2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4235" name="Text Box 27"/>
          <p:cNvSpPr txBox="1">
            <a:spLocks noChangeArrowheads="1"/>
          </p:cNvSpPr>
          <p:nvPr/>
        </p:nvSpPr>
        <p:spPr bwMode="auto">
          <a:xfrm>
            <a:off x="260350" y="1412875"/>
            <a:ext cx="1143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2" tIns="45624" rIns="91242" bIns="45624">
            <a:spAutoFit/>
          </a:bodyPr>
          <a:lstStyle>
            <a:lvl1pPr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400" b="1">
                <a:solidFill>
                  <a:srgbClr val="000066"/>
                </a:solidFill>
              </a:rPr>
              <a:t>Основные задачи</a:t>
            </a:r>
            <a:r>
              <a:rPr lang="en-US" altLang="ru-RU" sz="1400" b="1">
                <a:solidFill>
                  <a:srgbClr val="000066"/>
                </a:solidFill>
              </a:rPr>
              <a:t>: </a:t>
            </a:r>
          </a:p>
        </p:txBody>
      </p:sp>
      <p:sp>
        <p:nvSpPr>
          <p:cNvPr id="94236" name="Text Box 28"/>
          <p:cNvSpPr txBox="1">
            <a:spLocks noChangeArrowheads="1"/>
          </p:cNvSpPr>
          <p:nvPr/>
        </p:nvSpPr>
        <p:spPr bwMode="auto">
          <a:xfrm>
            <a:off x="1763713" y="4846638"/>
            <a:ext cx="1368425" cy="266700"/>
          </a:xfrm>
          <a:prstGeom prst="rect">
            <a:avLst/>
          </a:prstGeom>
          <a:solidFill>
            <a:srgbClr val="CCEC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lIns="91242" tIns="45624" rIns="91242" bIns="45624">
            <a:spAutoFit/>
          </a:bodyPr>
          <a:lstStyle>
            <a:lvl1pPr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200" b="1"/>
              <a:t>Исходный риск</a:t>
            </a:r>
            <a:endParaRPr lang="en-US" altLang="ru-RU" sz="1200" b="1"/>
          </a:p>
        </p:txBody>
      </p:sp>
      <p:sp>
        <p:nvSpPr>
          <p:cNvPr id="94237" name="Text Box 29"/>
          <p:cNvSpPr txBox="1">
            <a:spLocks noChangeArrowheads="1"/>
          </p:cNvSpPr>
          <p:nvPr/>
        </p:nvSpPr>
        <p:spPr bwMode="auto">
          <a:xfrm>
            <a:off x="3190875" y="4846638"/>
            <a:ext cx="1266825" cy="43497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lIns="91242" tIns="45624" rIns="91242" bIns="45624">
            <a:spAutoFit/>
          </a:bodyPr>
          <a:lstStyle>
            <a:lvl1pPr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200" b="1"/>
              <a:t>Латентная прогрессия</a:t>
            </a:r>
            <a:endParaRPr lang="en-US" altLang="ru-RU" sz="1200" b="1"/>
          </a:p>
        </p:txBody>
      </p:sp>
      <p:sp>
        <p:nvSpPr>
          <p:cNvPr id="94238" name="Text Box 30"/>
          <p:cNvSpPr txBox="1">
            <a:spLocks noChangeArrowheads="1"/>
          </p:cNvSpPr>
          <p:nvPr/>
        </p:nvSpPr>
        <p:spPr bwMode="auto">
          <a:xfrm>
            <a:off x="4500563" y="4837113"/>
            <a:ext cx="3544887" cy="268287"/>
          </a:xfrm>
          <a:prstGeom prst="rect">
            <a:avLst/>
          </a:prstGeom>
          <a:solidFill>
            <a:srgbClr val="CCEC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lIns="91242" tIns="45624" rIns="91242" bIns="45624">
            <a:spAutoFit/>
          </a:bodyPr>
          <a:lstStyle>
            <a:lvl1pPr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200" b="1"/>
              <a:t>Инициация болезни и ее прогрессирование</a:t>
            </a:r>
            <a:endParaRPr lang="en-US" altLang="ru-RU" sz="1200" b="1"/>
          </a:p>
        </p:txBody>
      </p:sp>
      <p:sp>
        <p:nvSpPr>
          <p:cNvPr id="94239" name="Text Box 31"/>
          <p:cNvSpPr txBox="1">
            <a:spLocks noChangeArrowheads="1"/>
          </p:cNvSpPr>
          <p:nvPr/>
        </p:nvSpPr>
        <p:spPr bwMode="auto">
          <a:xfrm>
            <a:off x="2195513" y="1458913"/>
            <a:ext cx="79216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2" tIns="45624" rIns="91242" bIns="45624">
            <a:spAutoFit/>
          </a:bodyPr>
          <a:lstStyle>
            <a:lvl1pPr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200" b="1">
                <a:solidFill>
                  <a:srgbClr val="000066"/>
                </a:solidFill>
              </a:rPr>
              <a:t>Оценка риска</a:t>
            </a:r>
            <a:endParaRPr lang="en-US" altLang="ru-RU" sz="1200" b="1">
              <a:solidFill>
                <a:srgbClr val="000066"/>
              </a:solidFill>
            </a:endParaRPr>
          </a:p>
        </p:txBody>
      </p:sp>
      <p:sp>
        <p:nvSpPr>
          <p:cNvPr id="94240" name="Text Box 32"/>
          <p:cNvSpPr txBox="1">
            <a:spLocks noChangeArrowheads="1"/>
          </p:cNvSpPr>
          <p:nvPr/>
        </p:nvSpPr>
        <p:spPr bwMode="auto">
          <a:xfrm>
            <a:off x="2986088" y="1382713"/>
            <a:ext cx="13716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2" tIns="45624" rIns="91242" bIns="45624">
            <a:spAutoFit/>
          </a:bodyPr>
          <a:lstStyle>
            <a:lvl1pPr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200" b="1">
                <a:solidFill>
                  <a:srgbClr val="000066"/>
                </a:solidFill>
              </a:rPr>
              <a:t>Углубленная оценка риска, профилактика</a:t>
            </a:r>
            <a:endParaRPr lang="en-US" altLang="ru-RU" sz="1200" b="1">
              <a:solidFill>
                <a:srgbClr val="000066"/>
              </a:solidFill>
            </a:endParaRPr>
          </a:p>
        </p:txBody>
      </p:sp>
      <p:sp>
        <p:nvSpPr>
          <p:cNvPr id="94241" name="Text Box 33"/>
          <p:cNvSpPr txBox="1">
            <a:spLocks noChangeArrowheads="1"/>
          </p:cNvSpPr>
          <p:nvPr/>
        </p:nvSpPr>
        <p:spPr bwMode="auto">
          <a:xfrm>
            <a:off x="4356100" y="1547813"/>
            <a:ext cx="20161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2" tIns="45624" rIns="91242" bIns="45624">
            <a:spAutoFit/>
          </a:bodyPr>
          <a:lstStyle>
            <a:lvl1pPr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200" b="1">
                <a:solidFill>
                  <a:srgbClr val="000066"/>
                </a:solidFill>
              </a:rPr>
              <a:t>Профилактика</a:t>
            </a:r>
            <a:r>
              <a:rPr lang="en-US" altLang="ru-RU" sz="1200" b="1">
                <a:solidFill>
                  <a:srgbClr val="000066"/>
                </a:solidFill>
              </a:rPr>
              <a:t>/</a:t>
            </a:r>
            <a:r>
              <a:rPr lang="ru-RU" altLang="ru-RU" sz="1200" b="1">
                <a:solidFill>
                  <a:srgbClr val="000066"/>
                </a:solidFill>
              </a:rPr>
              <a:t>Диагноз</a:t>
            </a:r>
            <a:endParaRPr lang="en-US" altLang="ru-RU" sz="1200" b="1">
              <a:solidFill>
                <a:srgbClr val="000066"/>
              </a:solidFill>
            </a:endParaRPr>
          </a:p>
        </p:txBody>
      </p:sp>
      <p:sp>
        <p:nvSpPr>
          <p:cNvPr id="94242" name="Text Box 34"/>
          <p:cNvSpPr txBox="1">
            <a:spLocks noChangeArrowheads="1"/>
          </p:cNvSpPr>
          <p:nvPr/>
        </p:nvSpPr>
        <p:spPr bwMode="auto">
          <a:xfrm>
            <a:off x="6278563" y="1125538"/>
            <a:ext cx="1676400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2" tIns="45624" rIns="91242" bIns="45624">
            <a:spAutoFit/>
          </a:bodyPr>
          <a:lstStyle>
            <a:lvl1pPr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hangingPunct="0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200" b="1">
                <a:solidFill>
                  <a:srgbClr val="000066"/>
                </a:solidFill>
              </a:rPr>
              <a:t>Мониторинг заболевания</a:t>
            </a:r>
            <a:endParaRPr lang="en-US" altLang="ru-RU" sz="1200" b="1">
              <a:solidFill>
                <a:srgbClr val="000066"/>
              </a:solidFill>
            </a:endParaRPr>
          </a:p>
          <a:p>
            <a:pPr algn="ctr" hangingPunct="0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200" b="1">
                <a:solidFill>
                  <a:srgbClr val="000066"/>
                </a:solidFill>
              </a:rPr>
              <a:t>Предотвращение осложнений</a:t>
            </a:r>
            <a:endParaRPr lang="en-US" altLang="ru-RU" sz="1200" b="1">
              <a:solidFill>
                <a:srgbClr val="000066"/>
              </a:solidFill>
            </a:endParaRPr>
          </a:p>
          <a:p>
            <a:pPr algn="ctr" hangingPunct="0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200" b="1">
                <a:solidFill>
                  <a:srgbClr val="000066"/>
                </a:solidFill>
              </a:rPr>
              <a:t>Терапия</a:t>
            </a:r>
            <a:endParaRPr lang="en-US" altLang="ru-RU" sz="1200" b="1">
              <a:solidFill>
                <a:srgbClr val="000066"/>
              </a:solidFill>
            </a:endParaRPr>
          </a:p>
        </p:txBody>
      </p:sp>
      <p:sp>
        <p:nvSpPr>
          <p:cNvPr id="94243" name="Text Box 35"/>
          <p:cNvSpPr txBox="1">
            <a:spLocks noChangeArrowheads="1"/>
          </p:cNvSpPr>
          <p:nvPr/>
        </p:nvSpPr>
        <p:spPr bwMode="auto">
          <a:xfrm>
            <a:off x="179388" y="5435600"/>
            <a:ext cx="14335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2" tIns="45624" rIns="91242" bIns="45624">
            <a:spAutoFit/>
          </a:bodyPr>
          <a:lstStyle>
            <a:lvl1pPr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400" b="1">
                <a:solidFill>
                  <a:srgbClr val="000066"/>
                </a:solidFill>
              </a:rPr>
              <a:t>Источники новых биомаркеров</a:t>
            </a:r>
            <a:r>
              <a:rPr lang="en-US" altLang="ru-RU" sz="1400" b="1">
                <a:solidFill>
                  <a:srgbClr val="000066"/>
                </a:solidFill>
              </a:rPr>
              <a:t>:</a:t>
            </a:r>
          </a:p>
        </p:txBody>
      </p:sp>
      <p:sp>
        <p:nvSpPr>
          <p:cNvPr id="94244" name="Text Box 36"/>
          <p:cNvSpPr txBox="1">
            <a:spLocks noChangeArrowheads="1"/>
          </p:cNvSpPr>
          <p:nvPr/>
        </p:nvSpPr>
        <p:spPr bwMode="auto">
          <a:xfrm>
            <a:off x="1701800" y="5278438"/>
            <a:ext cx="1563688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2" tIns="45624" rIns="91242" bIns="45624">
            <a:spAutoFit/>
          </a:bodyPr>
          <a:lstStyle>
            <a:lvl1pPr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200" b="1"/>
              <a:t>Стационарная геномика</a:t>
            </a:r>
            <a:r>
              <a:rPr lang="en-US" altLang="ru-RU" sz="1200" b="1"/>
              <a:t>:  </a:t>
            </a:r>
            <a:endParaRPr lang="ru-RU" altLang="ru-RU" sz="1200" b="1"/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200" b="1"/>
              <a:t>Полиморфизмы</a:t>
            </a:r>
            <a:r>
              <a:rPr lang="en-US" altLang="ru-RU" sz="1200" b="1"/>
              <a:t>                 </a:t>
            </a:r>
            <a:r>
              <a:rPr lang="ru-RU" altLang="ru-RU" sz="1200" b="1"/>
              <a:t>Картирование гаплотипов</a:t>
            </a:r>
            <a:r>
              <a:rPr lang="en-US" altLang="ru-RU" sz="1200" b="1"/>
              <a:t>  </a:t>
            </a:r>
            <a:r>
              <a:rPr lang="ru-RU" altLang="ru-RU" sz="1200" b="1"/>
              <a:t>Секвенирование генов</a:t>
            </a:r>
            <a:endParaRPr lang="en-US" altLang="ru-RU" sz="1200" b="1"/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ru-RU" sz="1200" b="1"/>
          </a:p>
        </p:txBody>
      </p:sp>
      <p:sp>
        <p:nvSpPr>
          <p:cNvPr id="94245" name="Text Box 37"/>
          <p:cNvSpPr txBox="1">
            <a:spLocks noChangeArrowheads="1"/>
          </p:cNvSpPr>
          <p:nvPr/>
        </p:nvSpPr>
        <p:spPr bwMode="auto">
          <a:xfrm>
            <a:off x="3162300" y="5057775"/>
            <a:ext cx="16144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2" tIns="45624" rIns="91242" bIns="45624">
            <a:spAutoFit/>
          </a:bodyPr>
          <a:lstStyle>
            <a:lvl1pPr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ru-RU" sz="900" b="1"/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200" b="1"/>
              <a:t>Динамическая геномика</a:t>
            </a:r>
            <a:r>
              <a:rPr lang="en-US" altLang="ru-RU" sz="1200" b="1"/>
              <a:t>:  </a:t>
            </a:r>
            <a:endParaRPr lang="ru-RU" altLang="ru-RU" sz="1200" b="1"/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200" b="1"/>
              <a:t>Экспрессия генов</a:t>
            </a:r>
            <a:r>
              <a:rPr lang="en-US" altLang="ru-RU" sz="1200" b="1"/>
              <a:t>                                                                                                                 </a:t>
            </a:r>
            <a:r>
              <a:rPr lang="ru-RU" altLang="ru-RU" sz="1200" b="1"/>
              <a:t>Протеомика</a:t>
            </a:r>
            <a:r>
              <a:rPr lang="en-US" altLang="ru-RU" sz="1200" b="1"/>
              <a:t>                                                                                                                                </a:t>
            </a:r>
            <a:r>
              <a:rPr lang="ru-RU" altLang="ru-RU" sz="1200" b="1"/>
              <a:t>Метаболомика</a:t>
            </a:r>
            <a:r>
              <a:rPr lang="en-US" altLang="ru-RU" sz="1200" b="1"/>
              <a:t>                                                                                                                                  </a:t>
            </a:r>
            <a:r>
              <a:rPr lang="ru-RU" altLang="ru-RU" sz="1200" b="1"/>
              <a:t>Молекулярная визуализация</a:t>
            </a:r>
            <a:endParaRPr lang="en-US" altLang="ru-RU" sz="1200" b="1"/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US" altLang="ru-RU" sz="1200" b="1"/>
          </a:p>
        </p:txBody>
      </p:sp>
      <p:sp>
        <p:nvSpPr>
          <p:cNvPr id="94246" name="Text Box 39"/>
          <p:cNvSpPr txBox="1">
            <a:spLocks noChangeArrowheads="1"/>
          </p:cNvSpPr>
          <p:nvPr/>
        </p:nvSpPr>
        <p:spPr bwMode="auto">
          <a:xfrm>
            <a:off x="5992813" y="5157788"/>
            <a:ext cx="2057400" cy="434975"/>
          </a:xfrm>
          <a:prstGeom prst="rect">
            <a:avLst/>
          </a:prstGeom>
          <a:solidFill>
            <a:srgbClr val="CCEC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lIns="91242" tIns="45624" rIns="91242" bIns="45624">
            <a:spAutoFit/>
          </a:bodyPr>
          <a:lstStyle>
            <a:lvl1pPr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6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ru-RU" altLang="ru-RU" sz="1200" b="1"/>
              <a:t>Подбор оптимальной терапии</a:t>
            </a:r>
            <a:endParaRPr lang="en-US" altLang="ru-RU" sz="1200" b="1"/>
          </a:p>
        </p:txBody>
      </p:sp>
    </p:spTree>
    <p:extLst>
      <p:ext uri="{BB962C8B-B14F-4D97-AF65-F5344CB8AC3E}">
        <p14:creationId xmlns:p14="http://schemas.microsoft.com/office/powerpoint/2010/main" val="49170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Пути преодоления барьеров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С</a:t>
            </a:r>
            <a:r>
              <a:rPr lang="ru-RU" dirty="0" smtClean="0"/>
              <a:t>оздание междисциплинарных трансляционных </a:t>
            </a:r>
            <a:r>
              <a:rPr lang="ru-RU" dirty="0"/>
              <a:t>команд (</a:t>
            </a:r>
            <a:r>
              <a:rPr lang="ru-RU" dirty="0" err="1"/>
              <a:t>translational</a:t>
            </a:r>
            <a:r>
              <a:rPr lang="ru-RU" dirty="0"/>
              <a:t> </a:t>
            </a:r>
            <a:r>
              <a:rPr lang="ru-RU" dirty="0" err="1"/>
              <a:t>teams</a:t>
            </a:r>
            <a:r>
              <a:rPr lang="ru-RU" dirty="0"/>
              <a:t>), </a:t>
            </a:r>
            <a:r>
              <a:rPr lang="ru-RU" dirty="0" smtClean="0"/>
              <a:t>включающих следующих специалистов:</a:t>
            </a:r>
          </a:p>
          <a:p>
            <a:r>
              <a:rPr lang="ru-RU" dirty="0" smtClean="0"/>
              <a:t>исследователей </a:t>
            </a:r>
            <a:r>
              <a:rPr lang="ru-RU" dirty="0"/>
              <a:t>(научных сотрудников) – </a:t>
            </a:r>
            <a:r>
              <a:rPr lang="ru-RU" dirty="0" smtClean="0"/>
              <a:t>авторов разработки</a:t>
            </a:r>
            <a:r>
              <a:rPr lang="ru-RU" dirty="0"/>
              <a:t>;</a:t>
            </a:r>
          </a:p>
          <a:p>
            <a:r>
              <a:rPr lang="ru-RU" dirty="0" smtClean="0"/>
              <a:t>клиницистов</a:t>
            </a:r>
            <a:r>
              <a:rPr lang="ru-RU" dirty="0"/>
              <a:t>, имеющих опыт проведения </a:t>
            </a:r>
            <a:r>
              <a:rPr lang="ru-RU" dirty="0" smtClean="0"/>
              <a:t>клинических </a:t>
            </a:r>
            <a:r>
              <a:rPr lang="ru-RU" dirty="0"/>
              <a:t>исследований;</a:t>
            </a:r>
          </a:p>
          <a:p>
            <a:r>
              <a:rPr lang="ru-RU" dirty="0" smtClean="0"/>
              <a:t>специалистов </a:t>
            </a:r>
            <a:r>
              <a:rPr lang="ru-RU" dirty="0"/>
              <a:t>по биомедицинской информатике</a:t>
            </a:r>
          </a:p>
          <a:p>
            <a:pPr marL="0" indent="0">
              <a:buNone/>
            </a:pPr>
            <a:r>
              <a:rPr lang="ru-RU" dirty="0" smtClean="0"/>
              <a:t>     и </a:t>
            </a:r>
            <a:r>
              <a:rPr lang="ru-RU" dirty="0"/>
              <a:t>статистике;</a:t>
            </a:r>
          </a:p>
          <a:p>
            <a:r>
              <a:rPr lang="ru-RU" dirty="0" smtClean="0"/>
              <a:t>менеджеров </a:t>
            </a:r>
            <a:r>
              <a:rPr lang="ru-RU" dirty="0"/>
              <a:t>проекта и экономистов;</a:t>
            </a:r>
          </a:p>
          <a:p>
            <a:r>
              <a:rPr lang="ru-RU" dirty="0" smtClean="0"/>
              <a:t>представителей </a:t>
            </a:r>
            <a:r>
              <a:rPr lang="ru-RU" dirty="0"/>
              <a:t>фармацевтической и </a:t>
            </a:r>
            <a:r>
              <a:rPr lang="ru-RU" dirty="0" smtClean="0"/>
              <a:t>медицинской </a:t>
            </a:r>
            <a:r>
              <a:rPr lang="ru-RU" dirty="0"/>
              <a:t>промышленности: технологов, инженеров.</a:t>
            </a:r>
          </a:p>
        </p:txBody>
      </p:sp>
    </p:spTree>
    <p:extLst>
      <p:ext uri="{BB962C8B-B14F-4D97-AF65-F5344CB8AC3E}">
        <p14:creationId xmlns:p14="http://schemas.microsoft.com/office/powerpoint/2010/main" val="1113281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534"/>
            <a:ext cx="91440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alt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/>
            </a:r>
            <a:br>
              <a:rPr lang="fr-FR" alt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ru-RU" alt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Предпосылки </a:t>
            </a:r>
            <a:r>
              <a:rPr lang="ru-RU" alt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к созданию медицинского научно-образовательного </a:t>
            </a:r>
            <a:r>
              <a:rPr lang="ru-RU" alt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кластера «Трансляционная медицина»</a:t>
            </a:r>
            <a:r>
              <a:rPr lang="ru-RU" alt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/>
            </a:r>
            <a:br>
              <a:rPr lang="ru-RU" alt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ru-RU" altLang="ru-RU" dirty="0">
                <a:solidFill>
                  <a:schemeClr val="tx1"/>
                </a:solidFill>
                <a:latin typeface="Arial" pitchFamily="34" charset="0"/>
              </a:rPr>
              <a:t>Необходимость новых решений для реализации инновационной модели развития здравоохранения;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ru-RU" altLang="ru-RU" dirty="0">
                <a:solidFill>
                  <a:schemeClr val="tx1"/>
                </a:solidFill>
                <a:latin typeface="Arial" pitchFamily="34" charset="0"/>
              </a:rPr>
              <a:t>Высокая актуальность исследований инноваций в области биомедицины, важность обеспечения </a:t>
            </a:r>
            <a:r>
              <a:rPr lang="ru-RU" altLang="ru-RU" dirty="0" err="1">
                <a:solidFill>
                  <a:schemeClr val="tx1"/>
                </a:solidFill>
                <a:latin typeface="Arial" pitchFamily="34" charset="0"/>
              </a:rPr>
              <a:t>импортозамещения</a:t>
            </a:r>
            <a:r>
              <a:rPr lang="ru-RU" altLang="ru-RU" dirty="0">
                <a:solidFill>
                  <a:schemeClr val="tx1"/>
                </a:solidFill>
                <a:latin typeface="Arial" pitchFamily="34" charset="0"/>
              </a:rPr>
              <a:t> в сфере изделий медицинского назначения;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ru-RU" altLang="ru-RU" dirty="0">
                <a:solidFill>
                  <a:schemeClr val="tx1"/>
                </a:solidFill>
                <a:latin typeface="Arial" pitchFamily="34" charset="0"/>
              </a:rPr>
              <a:t>Неразвитость инфраструктуры для доклинических и клинических исследований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ru-RU" altLang="ru-RU" dirty="0">
                <a:solidFill>
                  <a:schemeClr val="tx1"/>
                </a:solidFill>
                <a:latin typeface="Arial" pitchFamily="34" charset="0"/>
              </a:rPr>
              <a:t>Важность преодоления трансляционных барьеров;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ru-RU" altLang="ru-RU" dirty="0">
                <a:solidFill>
                  <a:schemeClr val="tx1"/>
                </a:solidFill>
                <a:latin typeface="Arial" pitchFamily="34" charset="0"/>
              </a:rPr>
              <a:t>Важность </a:t>
            </a:r>
            <a:r>
              <a:rPr lang="ru-RU" altLang="ru-RU" dirty="0" err="1">
                <a:solidFill>
                  <a:schemeClr val="tx1"/>
                </a:solidFill>
                <a:latin typeface="Arial" pitchFamily="34" charset="0"/>
              </a:rPr>
              <a:t>мультидисциплинарного</a:t>
            </a:r>
            <a:r>
              <a:rPr lang="ru-RU" altLang="ru-RU" dirty="0">
                <a:solidFill>
                  <a:schemeClr val="tx1"/>
                </a:solidFill>
                <a:latin typeface="Arial" pitchFamily="34" charset="0"/>
              </a:rPr>
              <a:t> и командного подхода в медицинской науке, клинической деятельности и образовании;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ru-RU" altLang="ru-RU" dirty="0">
                <a:solidFill>
                  <a:schemeClr val="tx1"/>
                </a:solidFill>
                <a:latin typeface="Arial" pitchFamily="34" charset="0"/>
              </a:rPr>
              <a:t>Тесная взаимосвязь научно-исследовательских разработок и образовательного процесса</a:t>
            </a:r>
          </a:p>
          <a:p>
            <a:pPr>
              <a:spcBef>
                <a:spcPts val="120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309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675456"/>
            <a:ext cx="6120680" cy="770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386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altLang="ru-RU" dirty="0" smtClean="0">
                <a:solidFill>
                  <a:srgbClr val="002060"/>
                </a:solidFill>
                <a:cs typeface="Arial" pitchFamily="34" charset="0"/>
              </a:rPr>
              <a:t>Цель формирования кластера</a:t>
            </a:r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400" dirty="0" smtClean="0">
                <a:cs typeface="Arial" pitchFamily="34" charset="0"/>
              </a:rPr>
              <a:t>Научно-образовательный медицинский кластер создан в целях формирования базы для инновационного развития медицинской науки и здравоохранения, обеспечения опережающего научно-технологического развития, подготовку кадров и ускоренного внедрения в практику здравоохранения научных разработок, проведения полного трансляционного цикла научно-исследовательских и опытно-конструкторских работ, включая создание препаратов и промышленных образцов техники по приоритетным направлениям развития науки и техники.</a:t>
            </a:r>
          </a:p>
        </p:txBody>
      </p:sp>
    </p:spTree>
    <p:extLst>
      <p:ext uri="{BB962C8B-B14F-4D97-AF65-F5344CB8AC3E}">
        <p14:creationId xmlns:p14="http://schemas.microsoft.com/office/powerpoint/2010/main" val="1271122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Возможности и компетенции кластера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58345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3539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Что может и должна обеспечить инфраструктура кластера?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Профессиональную экспертизу на всех этапах</a:t>
            </a:r>
          </a:p>
          <a:p>
            <a:r>
              <a:rPr lang="ru-RU" dirty="0" smtClean="0"/>
              <a:t>Наличие профессиональных команд для реализации всех блоков инновационного цикла </a:t>
            </a:r>
          </a:p>
          <a:p>
            <a:pPr lvl="1"/>
            <a:r>
              <a:rPr lang="ru-RU" dirty="0" smtClean="0"/>
              <a:t>(бизнес-планирование, охрана интеллектуальной собственности, анализ специфического медицинского рынка, разработка </a:t>
            </a:r>
            <a:r>
              <a:rPr lang="ru-RU" dirty="0" err="1" smtClean="0"/>
              <a:t>протколов</a:t>
            </a:r>
            <a:r>
              <a:rPr lang="ru-RU" dirty="0" smtClean="0"/>
              <a:t> доклинических и </a:t>
            </a:r>
            <a:r>
              <a:rPr lang="ru-RU" dirty="0" err="1" smtClean="0"/>
              <a:t>клкнических</a:t>
            </a:r>
            <a:r>
              <a:rPr lang="ru-RU" dirty="0" smtClean="0"/>
              <a:t> исследований и испытаний)</a:t>
            </a:r>
          </a:p>
          <a:p>
            <a:r>
              <a:rPr lang="ru-RU" dirty="0" smtClean="0"/>
              <a:t>Процедуру поиска инвестиций</a:t>
            </a:r>
          </a:p>
          <a:p>
            <a:r>
              <a:rPr lang="ru-RU" dirty="0" smtClean="0"/>
              <a:t>Обеспечение менеджмента проектов и </a:t>
            </a:r>
            <a:r>
              <a:rPr lang="ru-RU" dirty="0" err="1" smtClean="0"/>
              <a:t>грантовых</a:t>
            </a:r>
            <a:r>
              <a:rPr lang="ru-RU" dirty="0" smtClean="0"/>
              <a:t> конкурсов и др.</a:t>
            </a:r>
          </a:p>
          <a:p>
            <a:r>
              <a:rPr lang="ru-RU" dirty="0" smtClean="0"/>
              <a:t>Пиар и реклама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550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altLang="ru-RU" sz="3600" dirty="0" smtClean="0">
                <a:cs typeface="Arial" pitchFamily="34" charset="0"/>
              </a:rPr>
              <a:t/>
            </a:r>
            <a:br>
              <a:rPr lang="ru-RU" altLang="ru-RU" sz="3600" dirty="0" smtClean="0">
                <a:cs typeface="Arial" pitchFamily="34" charset="0"/>
              </a:rPr>
            </a:br>
            <a:r>
              <a:rPr lang="ru-RU" altLang="ru-RU" sz="3600" dirty="0" smtClean="0">
                <a:solidFill>
                  <a:srgbClr val="002060"/>
                </a:solidFill>
                <a:cs typeface="Arial" pitchFamily="34" charset="0"/>
              </a:rPr>
              <a:t>Основные функциональные блоки </a:t>
            </a:r>
            <a:br>
              <a:rPr lang="ru-RU" altLang="ru-RU" sz="3600" dirty="0" smtClean="0">
                <a:solidFill>
                  <a:srgbClr val="002060"/>
                </a:solidFill>
                <a:cs typeface="Arial" pitchFamily="34" charset="0"/>
              </a:rPr>
            </a:br>
            <a:r>
              <a:rPr lang="ru-RU" altLang="ru-RU" sz="3600" dirty="0" smtClean="0">
                <a:solidFill>
                  <a:srgbClr val="002060"/>
                </a:solidFill>
                <a:cs typeface="Arial" pitchFamily="34" charset="0"/>
              </a:rPr>
              <a:t>кластера:</a:t>
            </a:r>
            <a:br>
              <a:rPr lang="ru-RU" altLang="ru-RU" sz="3600" dirty="0" smtClean="0">
                <a:solidFill>
                  <a:srgbClr val="002060"/>
                </a:solidFill>
                <a:cs typeface="Arial" pitchFamily="34" charset="0"/>
              </a:rPr>
            </a:br>
            <a:endParaRPr lang="ru-RU" altLang="ru-RU" sz="3600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525962"/>
          </a:xfrm>
        </p:spPr>
        <p:txBody>
          <a:bodyPr>
            <a:noAutofit/>
          </a:bodyPr>
          <a:lstStyle/>
          <a:p>
            <a:r>
              <a:rPr lang="ru-RU" altLang="ru-RU" sz="1800" dirty="0" smtClean="0">
                <a:cs typeface="Arial" pitchFamily="34" charset="0"/>
              </a:rPr>
              <a:t>Наличие </a:t>
            </a:r>
            <a:r>
              <a:rPr lang="ru-RU" altLang="ru-RU" sz="1800" b="1" dirty="0" smtClean="0">
                <a:cs typeface="Arial" pitchFamily="34" charset="0"/>
              </a:rPr>
              <a:t>якорного исследовательского центра</a:t>
            </a:r>
            <a:r>
              <a:rPr lang="ru-RU" altLang="ru-RU" sz="1800" dirty="0" smtClean="0">
                <a:cs typeface="Arial" pitchFamily="34" charset="0"/>
              </a:rPr>
              <a:t>, являющегося базой для трансляционных исследований;</a:t>
            </a:r>
          </a:p>
          <a:p>
            <a:r>
              <a:rPr lang="ru-RU" altLang="ru-RU" sz="1800" dirty="0" smtClean="0">
                <a:cs typeface="Arial" pitchFamily="34" charset="0"/>
              </a:rPr>
              <a:t>Клиническая база для проведения исследований и испытаний новых образцов изделий медицинского назначения и для образовательного процесса, а также для оказания медицинской помощи с использованием эксклюзивных медицинских технологий;</a:t>
            </a:r>
          </a:p>
          <a:p>
            <a:r>
              <a:rPr lang="ru-RU" altLang="ru-RU" sz="1800" dirty="0" smtClean="0">
                <a:cs typeface="Arial" pitchFamily="34" charset="0"/>
              </a:rPr>
              <a:t>Имущественный комплекс в части оборудования и инфраструктуры для проведения прикладных исследований и опытного производства (технопарка НОК), включая Центр </a:t>
            </a:r>
            <a:r>
              <a:rPr lang="ru-RU" altLang="ru-RU" sz="1800" dirty="0" err="1" smtClean="0">
                <a:cs typeface="Arial" pitchFamily="34" charset="0"/>
              </a:rPr>
              <a:t>доклкнических</a:t>
            </a:r>
            <a:r>
              <a:rPr lang="ru-RU" altLang="ru-RU" sz="1800" dirty="0" smtClean="0">
                <a:cs typeface="Arial" pitchFamily="34" charset="0"/>
              </a:rPr>
              <a:t> трансляционных исследований, центры коллективного пользования.</a:t>
            </a:r>
          </a:p>
          <a:p>
            <a:r>
              <a:rPr lang="ru-RU" altLang="ru-RU" sz="1800" dirty="0" smtClean="0">
                <a:cs typeface="Arial" pitchFamily="34" charset="0"/>
              </a:rPr>
              <a:t>Научно-образовательный центр, осуществляющий организационно-методическое руководство образовательным процессом, в том числе по сетевой форме</a:t>
            </a:r>
          </a:p>
          <a:p>
            <a:r>
              <a:rPr lang="ru-RU" altLang="ru-RU" sz="1800" dirty="0" smtClean="0">
                <a:cs typeface="Arial" pitchFamily="34" charset="0"/>
              </a:rPr>
              <a:t>Совокупность малых инновационных компаний (инновационных </a:t>
            </a:r>
            <a:r>
              <a:rPr lang="ru-RU" altLang="ru-RU" sz="1800" dirty="0" err="1" smtClean="0">
                <a:cs typeface="Arial" pitchFamily="34" charset="0"/>
              </a:rPr>
              <a:t>стартапов</a:t>
            </a:r>
            <a:r>
              <a:rPr lang="ru-RU" altLang="ru-RU" sz="1800" dirty="0" smtClean="0">
                <a:cs typeface="Arial" pitchFamily="34" charset="0"/>
              </a:rPr>
              <a:t>, компаний-резидентов);</a:t>
            </a:r>
          </a:p>
          <a:p>
            <a:r>
              <a:rPr lang="ru-RU" altLang="ru-RU" sz="1800" dirty="0" smtClean="0">
                <a:cs typeface="Arial" pitchFamily="34" charset="0"/>
              </a:rPr>
              <a:t>Бизнес-партнеры</a:t>
            </a:r>
          </a:p>
          <a:p>
            <a:r>
              <a:rPr lang="ru-RU" altLang="ru-RU" sz="1800" dirty="0" smtClean="0">
                <a:cs typeface="Arial" pitchFamily="34" charset="0"/>
              </a:rPr>
              <a:t>Центр трансфера технологий.</a:t>
            </a:r>
          </a:p>
          <a:p>
            <a:pPr>
              <a:buFont typeface="Arial" pitchFamily="34" charset="0"/>
              <a:buNone/>
            </a:pPr>
            <a:endParaRPr lang="ru-RU" altLang="ru-RU" sz="1800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1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Глобальные тренды в мировом здравоохранении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-152528" y="1162292"/>
          <a:ext cx="9289032" cy="5692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59832" y="414908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dirty="0"/>
              <a:t>Революция в </a:t>
            </a:r>
            <a:r>
              <a:rPr lang="ru-RU" sz="1200" dirty="0" err="1"/>
              <a:t>биомаркерах</a:t>
            </a:r>
            <a:r>
              <a:rPr lang="ru-RU" sz="1200" dirty="0"/>
              <a:t>, фармакологии, информатизации </a:t>
            </a:r>
          </a:p>
        </p:txBody>
      </p:sp>
    </p:spTree>
    <p:extLst>
      <p:ext uri="{BB962C8B-B14F-4D97-AF65-F5344CB8AC3E}">
        <p14:creationId xmlns:p14="http://schemas.microsoft.com/office/powerpoint/2010/main" val="20038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Научно-технические комиссии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78973"/>
              </p:ext>
            </p:extLst>
          </p:nvPr>
        </p:nvGraphicFramePr>
        <p:xfrm>
          <a:off x="467544" y="1340768"/>
          <a:ext cx="8208912" cy="55405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08912"/>
              </a:tblGrid>
              <a:tr h="648071">
                <a:tc>
                  <a:txBody>
                    <a:bodyPr/>
                    <a:lstStyle/>
                    <a:p>
                      <a:pPr marL="4572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</a:rPr>
                        <a:t>Приборостроение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и математическое моделирование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5370" marR="75370" marT="0" marB="0" anchor="ctr">
                    <a:solidFill>
                      <a:schemeClr val="bg1"/>
                    </a:solidFill>
                  </a:tcPr>
                </a:tc>
              </a:tr>
              <a:tr h="587307">
                <a:tc>
                  <a:txBody>
                    <a:bodyPr/>
                    <a:lstStyle/>
                    <a:p>
                      <a:pPr marL="4572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Информационные технологии в медицине и биологии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5370" marR="75370" marT="0" marB="0" anchor="ctr">
                    <a:solidFill>
                      <a:schemeClr val="bg1"/>
                    </a:solidFill>
                  </a:tcPr>
                </a:tc>
              </a:tr>
              <a:tr h="577955">
                <a:tc>
                  <a:txBody>
                    <a:bodyPr/>
                    <a:lstStyle/>
                    <a:p>
                      <a:pPr marL="4572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Инновационные лекарства и биотехнологии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5370" marR="75370" marT="0" marB="0" anchor="ctr">
                    <a:solidFill>
                      <a:schemeClr val="bg1"/>
                    </a:solidFill>
                  </a:tcPr>
                </a:tc>
              </a:tr>
              <a:tr h="730238">
                <a:tc>
                  <a:txBody>
                    <a:bodyPr/>
                    <a:lstStyle/>
                    <a:p>
                      <a:pPr marL="4572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Молекулярная и клеточная биология ,  персонифицированная и регенеративная медицина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5370" marR="75370" marT="0" marB="0" anchor="ctr">
                    <a:solidFill>
                      <a:schemeClr val="bg1"/>
                    </a:solidFill>
                  </a:tcPr>
                </a:tc>
              </a:tr>
              <a:tr h="705384">
                <a:tc>
                  <a:txBody>
                    <a:bodyPr/>
                    <a:lstStyle/>
                    <a:p>
                      <a:pPr marL="4572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Медицинский менеджмент и экономика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</a:rPr>
                        <a:t>здравоохранения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5370" marR="75370" marT="0" marB="0" anchor="ctr">
                    <a:solidFill>
                      <a:schemeClr val="bg1"/>
                    </a:solidFill>
                  </a:tcPr>
                </a:tc>
              </a:tr>
              <a:tr h="710929">
                <a:tc>
                  <a:txBody>
                    <a:bodyPr/>
                    <a:lstStyle/>
                    <a:p>
                      <a:pPr marL="4572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Медико-техническое, медико-биологическое и медицинской образование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5370" marR="75370" marT="0" marB="0" anchor="ctr">
                    <a:solidFill>
                      <a:schemeClr val="bg1"/>
                    </a:solidFill>
                  </a:tcPr>
                </a:tc>
              </a:tr>
              <a:tr h="620353">
                <a:tc>
                  <a:txBody>
                    <a:bodyPr/>
                    <a:lstStyle/>
                    <a:p>
                      <a:pPr marL="4572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Реабилитация и восстановительное лечение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5370" marR="75370" marT="0" marB="0" anchor="ctr">
                    <a:solidFill>
                      <a:schemeClr val="bg1"/>
                    </a:solidFill>
                  </a:tcPr>
                </a:tc>
              </a:tr>
              <a:tr h="657214">
                <a:tc>
                  <a:txBody>
                    <a:bodyPr/>
                    <a:lstStyle/>
                    <a:p>
                      <a:pPr marL="4572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Телекоммуникационные технологии в медицине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5370" marR="7537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610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90"/>
                </a:solidFill>
              </a:rPr>
              <a:t>Готовые инфраструктурные проекты в кластере на базе якорного центра</a:t>
            </a:r>
            <a:endParaRPr lang="ru-RU" sz="2800" dirty="0">
              <a:solidFill>
                <a:srgbClr val="00009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88840"/>
            <a:ext cx="8507288" cy="3240360"/>
          </a:xfrm>
        </p:spPr>
        <p:txBody>
          <a:bodyPr>
            <a:noAutofit/>
          </a:bodyPr>
          <a:lstStyle/>
          <a:p>
            <a:pPr marL="0" indent="0" algn="ctr">
              <a:spcBef>
                <a:spcPts val="2400"/>
              </a:spcBef>
              <a:buNone/>
            </a:pPr>
            <a:r>
              <a:rPr lang="ru-RU" sz="2800" dirty="0" smtClean="0"/>
              <a:t>Стандартизованный биобанк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ru-RU" sz="2800" dirty="0" smtClean="0"/>
              <a:t>Институт экспериментальной медицины с ЦДТИ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ru-RU" sz="2800" dirty="0" smtClean="0"/>
              <a:t>Центр доклинических и клинических исследований лекарственных препаратов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ru-RU" sz="2800" dirty="0" smtClean="0"/>
              <a:t>Центр трансфера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55702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dirty="0">
                <a:solidFill>
                  <a:srgbClr val="002060"/>
                </a:solidFill>
              </a:rPr>
              <a:t>Центр доклинических и трансляционных исследований (квартал 21-Б) </a:t>
            </a:r>
            <a:r>
              <a:rPr lang="ru-RU" sz="3200" dirty="0" smtClean="0">
                <a:solidFill>
                  <a:srgbClr val="002060"/>
                </a:solidFill>
              </a:rPr>
              <a:t>– </a:t>
            </a:r>
            <a:r>
              <a:rPr lang="ru-RU" sz="3200" dirty="0">
                <a:solidFill>
                  <a:srgbClr val="002060"/>
                </a:solidFill>
              </a:rPr>
              <a:t>10 </a:t>
            </a:r>
            <a:r>
              <a:rPr lang="ru-RU" sz="3200" dirty="0" smtClean="0">
                <a:solidFill>
                  <a:srgbClr val="002060"/>
                </a:solidFill>
              </a:rPr>
              <a:t>000м</a:t>
            </a:r>
            <a:r>
              <a:rPr lang="ru-RU" sz="3200" baseline="30000" dirty="0" smtClean="0">
                <a:solidFill>
                  <a:srgbClr val="002060"/>
                </a:solidFill>
              </a:rPr>
              <a:t>2</a:t>
            </a:r>
            <a:r>
              <a:rPr lang="ru-RU" sz="3200" dirty="0" smtClean="0">
                <a:solidFill>
                  <a:srgbClr val="002060"/>
                </a:solidFill>
              </a:rPr>
              <a:t>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7" y="1550347"/>
            <a:ext cx="3419638" cy="256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r="4430"/>
          <a:stretch/>
        </p:blipFill>
        <p:spPr bwMode="auto">
          <a:xfrm>
            <a:off x="107504" y="4210859"/>
            <a:ext cx="3456384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923806" y="1877260"/>
            <a:ext cx="3581400" cy="138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9875" indent="-2698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Мышь – 80 000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Крыса – 12 000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Кролик – 100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Лягушки </a:t>
            </a:r>
            <a:r>
              <a:rPr lang="ru-RU" sz="1500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(</a:t>
            </a:r>
            <a:r>
              <a:rPr lang="ru-RU" sz="1500" i="1" dirty="0" err="1">
                <a:solidFill>
                  <a:srgbClr val="002060"/>
                </a:solidFill>
                <a:latin typeface="+mn-lt"/>
                <a:cs typeface="Arial" pitchFamily="34" charset="0"/>
              </a:rPr>
              <a:t>Xenopus</a:t>
            </a:r>
            <a:r>
              <a:rPr lang="ru-RU" sz="1500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 </a:t>
            </a:r>
            <a:r>
              <a:rPr lang="ru-RU" sz="1500" i="1" dirty="0" err="1">
                <a:solidFill>
                  <a:srgbClr val="002060"/>
                </a:solidFill>
                <a:latin typeface="+mn-lt"/>
                <a:cs typeface="Arial" pitchFamily="34" charset="0"/>
              </a:rPr>
              <a:t>laevis</a:t>
            </a:r>
            <a:r>
              <a:rPr lang="ru-RU" sz="1500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)</a:t>
            </a: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 – 600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Рыбы (</a:t>
            </a:r>
            <a:r>
              <a:rPr lang="en-US" sz="1500" i="1" dirty="0" err="1">
                <a:solidFill>
                  <a:srgbClr val="002060"/>
                </a:solidFill>
                <a:latin typeface="+mn-lt"/>
                <a:cs typeface="Arial" pitchFamily="34" charset="0"/>
              </a:rPr>
              <a:t>Danio</a:t>
            </a:r>
            <a:r>
              <a:rPr lang="en-US" sz="1500" i="1" dirty="0">
                <a:solidFill>
                  <a:srgbClr val="002060"/>
                </a:solidFill>
                <a:latin typeface="+mn-lt"/>
                <a:cs typeface="Arial" pitchFamily="34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+mn-lt"/>
                <a:cs typeface="Arial" pitchFamily="34" charset="0"/>
              </a:rPr>
              <a:t>rerio</a:t>
            </a: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)</a:t>
            </a:r>
            <a:r>
              <a:rPr lang="en-US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 – 50 000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Мини-свиньи - 53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923806" y="3589766"/>
            <a:ext cx="4953000" cy="329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2088" indent="-1762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Центр молекулярной визуализации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Центр клеточных технологий</a:t>
            </a:r>
            <a:r>
              <a:rPr lang="en-US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/</a:t>
            </a:r>
            <a:r>
              <a:rPr lang="ru-RU" sz="1500" dirty="0" err="1">
                <a:solidFill>
                  <a:srgbClr val="002060"/>
                </a:solidFill>
                <a:latin typeface="+mn-lt"/>
                <a:cs typeface="Arial" pitchFamily="34" charset="0"/>
              </a:rPr>
              <a:t>цитотоксикологии</a:t>
            </a:r>
            <a:endParaRPr lang="ru-RU" sz="1500" dirty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Отдел молекулярной биологии и генетики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Центр токсикологии и  канцерогенеза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Отдел биохимических исследований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Отдел </a:t>
            </a:r>
            <a:r>
              <a:rPr lang="ru-RU" sz="1500" dirty="0" err="1">
                <a:solidFill>
                  <a:srgbClr val="002060"/>
                </a:solidFill>
                <a:latin typeface="+mn-lt"/>
                <a:cs typeface="Arial" pitchFamily="34" charset="0"/>
              </a:rPr>
              <a:t>патоморфологии</a:t>
            </a: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 и морфометрии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Отдел фармакологии и физиологии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Химико-аналитический  отдел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Отдел эмбриогенеза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Отдел </a:t>
            </a:r>
            <a:r>
              <a:rPr lang="ru-RU" sz="1500" dirty="0" err="1">
                <a:solidFill>
                  <a:srgbClr val="002060"/>
                </a:solidFill>
                <a:latin typeface="+mn-lt"/>
                <a:cs typeface="Arial" pitchFamily="34" charset="0"/>
              </a:rPr>
              <a:t>иммунотоксичности</a:t>
            </a: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 и </a:t>
            </a:r>
            <a:r>
              <a:rPr lang="ru-RU" sz="1500" dirty="0" err="1">
                <a:solidFill>
                  <a:srgbClr val="002060"/>
                </a:solidFill>
                <a:latin typeface="+mn-lt"/>
                <a:cs typeface="Arial" pitchFamily="34" charset="0"/>
              </a:rPr>
              <a:t>аллергенности</a:t>
            </a: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Отдел </a:t>
            </a:r>
            <a:r>
              <a:rPr lang="ru-RU" sz="1500" dirty="0" err="1">
                <a:solidFill>
                  <a:srgbClr val="002060"/>
                </a:solidFill>
                <a:latin typeface="+mn-lt"/>
                <a:cs typeface="Arial" pitchFamily="34" charset="0"/>
              </a:rPr>
              <a:t>валидации</a:t>
            </a: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 аналитических методов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Отдел микробиологии вирусологии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  <a:cs typeface="Arial" pitchFamily="34" charset="0"/>
              </a:rPr>
              <a:t>Отдел </a:t>
            </a:r>
            <a:r>
              <a:rPr lang="ru-RU" sz="1500" dirty="0" err="1">
                <a:solidFill>
                  <a:srgbClr val="002060"/>
                </a:solidFill>
                <a:latin typeface="+mn-lt"/>
                <a:cs typeface="Arial" pitchFamily="34" charset="0"/>
              </a:rPr>
              <a:t>биомоделей</a:t>
            </a:r>
            <a:endParaRPr lang="ru-RU" sz="1500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923806" y="3206429"/>
            <a:ext cx="4267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Подразделения: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923806" y="1475514"/>
            <a:ext cx="4267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Видовой состав животных:</a:t>
            </a:r>
          </a:p>
        </p:txBody>
      </p:sp>
    </p:spTree>
    <p:extLst>
      <p:ext uri="{BB962C8B-B14F-4D97-AF65-F5344CB8AC3E}">
        <p14:creationId xmlns:p14="http://schemas.microsoft.com/office/powerpoint/2010/main" val="309095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Этапы реализации инновационных проектов в кластере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50728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трелка вправо 4"/>
          <p:cNvSpPr/>
          <p:nvPr/>
        </p:nvSpPr>
        <p:spPr>
          <a:xfrm>
            <a:off x="611560" y="4581128"/>
            <a:ext cx="8280920" cy="57606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0721" y="5085184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Ускорение процесса на всех этапах за счет: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002060"/>
                </a:solidFill>
              </a:rPr>
              <a:t>Междисциплинарности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Четкого понимания конечного потребителя продукции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Общности инфраструктуры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5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Объект 2"/>
          <p:cNvSpPr>
            <a:spLocks noGrp="1"/>
          </p:cNvSpPr>
          <p:nvPr>
            <p:ph idx="4294967295"/>
          </p:nvPr>
        </p:nvSpPr>
        <p:spPr>
          <a:xfrm>
            <a:off x="30098" y="3526164"/>
            <a:ext cx="4901942" cy="331152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ru-RU" altLang="ru-RU" sz="2000" dirty="0" smtClean="0">
                <a:solidFill>
                  <a:srgbClr val="002060"/>
                </a:solidFill>
              </a:rPr>
              <a:t>Опытный </a:t>
            </a:r>
            <a:r>
              <a:rPr lang="ru-RU" altLang="ru-RU" sz="2000" dirty="0">
                <a:solidFill>
                  <a:srgbClr val="002060"/>
                </a:solidFill>
              </a:rPr>
              <a:t>образец малогабаритного автоматизированного </a:t>
            </a:r>
            <a:r>
              <a:rPr lang="ru-RU" altLang="ru-RU" sz="2000" b="1" dirty="0">
                <a:solidFill>
                  <a:srgbClr val="002060"/>
                </a:solidFill>
              </a:rPr>
              <a:t>масс-спектрометра</a:t>
            </a:r>
            <a:r>
              <a:rPr lang="ru-RU" altLang="ru-RU" sz="2000" dirty="0">
                <a:solidFill>
                  <a:srgbClr val="002060"/>
                </a:solidFill>
              </a:rPr>
              <a:t> для определения следовых количеств </a:t>
            </a:r>
            <a:r>
              <a:rPr lang="ru-RU" altLang="ru-RU" sz="2000" dirty="0" err="1">
                <a:solidFill>
                  <a:srgbClr val="002060"/>
                </a:solidFill>
              </a:rPr>
              <a:t>биомаркеров</a:t>
            </a:r>
            <a:r>
              <a:rPr lang="ru-RU" altLang="ru-RU" sz="2000" dirty="0">
                <a:solidFill>
                  <a:srgbClr val="002060"/>
                </a:solidFill>
              </a:rPr>
              <a:t> (на уровне </a:t>
            </a:r>
            <a:r>
              <a:rPr lang="en-US" altLang="ru-RU" sz="2000" b="1" dirty="0">
                <a:solidFill>
                  <a:srgbClr val="002060"/>
                </a:solidFill>
              </a:rPr>
              <a:t>ppm-</a:t>
            </a:r>
            <a:r>
              <a:rPr lang="en-US" altLang="ru-RU" sz="2000" b="1" dirty="0" err="1">
                <a:solidFill>
                  <a:srgbClr val="002060"/>
                </a:solidFill>
              </a:rPr>
              <a:t>ppt</a:t>
            </a:r>
            <a:r>
              <a:rPr lang="en-US" altLang="ru-RU" sz="2000" dirty="0">
                <a:solidFill>
                  <a:srgbClr val="002060"/>
                </a:solidFill>
              </a:rPr>
              <a:t>)</a:t>
            </a:r>
            <a:r>
              <a:rPr lang="ru-RU" altLang="ru-RU" sz="2000" dirty="0">
                <a:solidFill>
                  <a:srgbClr val="002060"/>
                </a:solidFill>
              </a:rPr>
              <a:t> в пробах воздуха в режиме реального времени (время интегрирования сигнала </a:t>
            </a:r>
            <a:r>
              <a:rPr lang="ru-RU" altLang="ru-RU" sz="2000" b="1" dirty="0">
                <a:solidFill>
                  <a:srgbClr val="002060"/>
                </a:solidFill>
              </a:rPr>
              <a:t>единицы секунд</a:t>
            </a:r>
            <a:r>
              <a:rPr lang="ru-RU" altLang="ru-RU" sz="2000" dirty="0" smtClean="0">
                <a:solidFill>
                  <a:srgbClr val="002060"/>
                </a:solidFill>
              </a:rPr>
              <a:t>).</a:t>
            </a:r>
          </a:p>
          <a:p>
            <a:pPr marL="0" indent="0" algn="ctr">
              <a:buFontTx/>
              <a:buNone/>
            </a:pPr>
            <a:r>
              <a:rPr lang="ru-RU" altLang="ru-RU" sz="2000" b="1" dirty="0" smtClean="0">
                <a:solidFill>
                  <a:srgbClr val="002060"/>
                </a:solidFill>
              </a:rPr>
              <a:t>Разработчики: СЗФМИЦ им. </a:t>
            </a:r>
            <a:r>
              <a:rPr lang="ru-RU" altLang="ru-RU" sz="2000" b="1" dirty="0" err="1" smtClean="0">
                <a:solidFill>
                  <a:srgbClr val="002060"/>
                </a:solidFill>
              </a:rPr>
              <a:t>В.А.Алмазова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, </a:t>
            </a:r>
            <a:r>
              <a:rPr lang="ru-RU" altLang="ru-RU" sz="2000" b="1" dirty="0" err="1" smtClean="0">
                <a:solidFill>
                  <a:srgbClr val="002060"/>
                </a:solidFill>
              </a:rPr>
              <a:t>ФизТех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, ЛЭТИ</a:t>
            </a:r>
            <a:endParaRPr lang="en-US" altLang="ru-RU" sz="2000" b="1" dirty="0">
              <a:solidFill>
                <a:srgbClr val="002060"/>
              </a:solidFill>
            </a:endParaRPr>
          </a:p>
          <a:p>
            <a:pPr marL="0" indent="0" algn="ctr">
              <a:buFontTx/>
              <a:buNone/>
            </a:pPr>
            <a:endParaRPr lang="ru-RU" altLang="ru-RU" sz="2000" dirty="0">
              <a:solidFill>
                <a:srgbClr val="002060"/>
              </a:solidFill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217" y="3474577"/>
            <a:ext cx="4067175" cy="3244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4764779" y="2687469"/>
            <a:ext cx="44640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1400" dirty="0">
                <a:solidFill>
                  <a:srgbClr val="002060"/>
                </a:solidFill>
              </a:rPr>
              <a:t>размеры 250×450×650 см</a:t>
            </a:r>
            <a:r>
              <a:rPr lang="ru-RU" altLang="ru-RU" sz="1400" baseline="30000" dirty="0">
                <a:solidFill>
                  <a:srgbClr val="002060"/>
                </a:solidFill>
              </a:rPr>
              <a:t>2</a:t>
            </a:r>
            <a:r>
              <a:rPr lang="ru-RU" altLang="ru-RU" sz="1400" dirty="0">
                <a:solidFill>
                  <a:srgbClr val="002060"/>
                </a:solidFill>
              </a:rPr>
              <a:t>   </a:t>
            </a:r>
          </a:p>
          <a:p>
            <a:pPr algn="ctr"/>
            <a:r>
              <a:rPr lang="ru-RU" altLang="ru-RU" sz="1400" dirty="0">
                <a:solidFill>
                  <a:srgbClr val="002060"/>
                </a:solidFill>
              </a:rPr>
              <a:t>масса 30 кг</a:t>
            </a:r>
          </a:p>
          <a:p>
            <a:pPr algn="ctr"/>
            <a:r>
              <a:rPr lang="ru-RU" altLang="ru-RU" sz="1400" dirty="0">
                <a:solidFill>
                  <a:srgbClr val="002060"/>
                </a:solidFill>
              </a:rPr>
              <a:t>потребляемая мощность  200 Вт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25412" y="1264000"/>
            <a:ext cx="88931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dirty="0" smtClean="0">
                <a:solidFill>
                  <a:srgbClr val="002060"/>
                </a:solidFill>
              </a:rPr>
              <a:t>Инструмент </a:t>
            </a:r>
            <a:r>
              <a:rPr lang="ru-RU" altLang="ru-RU" sz="2000" dirty="0">
                <a:solidFill>
                  <a:srgbClr val="002060"/>
                </a:solidFill>
              </a:rPr>
              <a:t>для </a:t>
            </a:r>
            <a:r>
              <a:rPr lang="ru-RU" altLang="ru-RU" sz="2000" dirty="0" err="1">
                <a:solidFill>
                  <a:srgbClr val="002060"/>
                </a:solidFill>
              </a:rPr>
              <a:t>неинвазивной</a:t>
            </a:r>
            <a:r>
              <a:rPr lang="ru-RU" altLang="ru-RU" sz="2000" dirty="0">
                <a:solidFill>
                  <a:srgbClr val="002060"/>
                </a:solidFill>
              </a:rPr>
              <a:t> диагностики заболеваний </a:t>
            </a:r>
            <a:r>
              <a:rPr lang="ru-RU" altLang="ru-RU" sz="2000" b="1" dirty="0">
                <a:solidFill>
                  <a:srgbClr val="002060"/>
                </a:solidFill>
              </a:rPr>
              <a:t>сердечно-сосудистой и эндокринной систем, органов дыхания, </a:t>
            </a:r>
            <a:r>
              <a:rPr lang="ru-RU" altLang="ru-RU" sz="2000" dirty="0">
                <a:solidFill>
                  <a:srgbClr val="002060"/>
                </a:solidFill>
              </a:rPr>
              <a:t>а также</a:t>
            </a:r>
            <a:r>
              <a:rPr lang="ru-RU" altLang="ru-RU" sz="2000" b="1" dirty="0">
                <a:solidFill>
                  <a:srgbClr val="002060"/>
                </a:solidFill>
              </a:rPr>
              <a:t> желудочно-кишечного тракта </a:t>
            </a:r>
            <a:r>
              <a:rPr lang="ru-RU" altLang="ru-RU" sz="2000" dirty="0">
                <a:solidFill>
                  <a:srgbClr val="002060"/>
                </a:solidFill>
              </a:rPr>
              <a:t>по</a:t>
            </a:r>
            <a:r>
              <a:rPr lang="ru-RU" altLang="ru-RU" sz="2000" b="1" dirty="0">
                <a:solidFill>
                  <a:srgbClr val="002060"/>
                </a:solidFill>
              </a:rPr>
              <a:t> следовым количествам </a:t>
            </a:r>
            <a:r>
              <a:rPr lang="ru-RU" altLang="ru-RU" sz="2000" dirty="0">
                <a:solidFill>
                  <a:srgbClr val="002060"/>
                </a:solidFill>
              </a:rPr>
              <a:t>летучих соединений</a:t>
            </a:r>
            <a:r>
              <a:rPr lang="ru-RU" altLang="ru-RU" sz="2000" b="1" dirty="0">
                <a:solidFill>
                  <a:srgbClr val="002060"/>
                </a:solidFill>
              </a:rPr>
              <a:t> (</a:t>
            </a:r>
            <a:r>
              <a:rPr lang="ru-RU" altLang="ru-RU" sz="2000" b="1" dirty="0" err="1">
                <a:solidFill>
                  <a:srgbClr val="002060"/>
                </a:solidFill>
              </a:rPr>
              <a:t>биомаркеров</a:t>
            </a:r>
            <a:r>
              <a:rPr lang="ru-RU" altLang="ru-RU" sz="2000" b="1" dirty="0">
                <a:solidFill>
                  <a:srgbClr val="002060"/>
                </a:solidFill>
              </a:rPr>
              <a:t>), </a:t>
            </a:r>
            <a:r>
              <a:rPr lang="ru-RU" altLang="ru-RU" sz="2000" dirty="0">
                <a:solidFill>
                  <a:srgbClr val="002060"/>
                </a:solidFill>
              </a:rPr>
              <a:t>содержащихся в</a:t>
            </a:r>
            <a:r>
              <a:rPr lang="ru-RU" altLang="ru-RU" sz="2000" b="1" dirty="0">
                <a:solidFill>
                  <a:srgbClr val="002060"/>
                </a:solidFill>
              </a:rPr>
              <a:t> выдыхаемом </a:t>
            </a:r>
            <a:r>
              <a:rPr lang="ru-RU" altLang="ru-RU" sz="2000" dirty="0">
                <a:solidFill>
                  <a:srgbClr val="002060"/>
                </a:solidFill>
              </a:rPr>
              <a:t>воздухе.</a:t>
            </a:r>
          </a:p>
        </p:txBody>
      </p:sp>
      <p:sp>
        <p:nvSpPr>
          <p:cNvPr id="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altLang="ru-RU" sz="3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Масс-спектрометр</a:t>
            </a:r>
            <a:endParaRPr lang="ru-RU" altLang="ru-RU" sz="36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82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altLang="ru-RU" sz="3200" dirty="0">
                <a:solidFill>
                  <a:srgbClr val="002060"/>
                </a:solidFill>
                <a:latin typeface="Calibri" panose="020F0502020204030204" pitchFamily="34" charset="0"/>
              </a:rPr>
              <a:t>Интегральная диагностика заболеваний </a:t>
            </a:r>
            <a:br>
              <a:rPr lang="ru-RU" altLang="ru-RU" sz="32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ru-RU" altLang="ru-RU" sz="3200" dirty="0">
                <a:solidFill>
                  <a:srgbClr val="002060"/>
                </a:solidFill>
                <a:latin typeface="Calibri" panose="020F0502020204030204" pitchFamily="34" charset="0"/>
              </a:rPr>
              <a:t>по выдыхаемому воздуху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28775"/>
            <a:ext cx="8229600" cy="4525963"/>
          </a:xfrm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39750" y="1844675"/>
            <a:ext cx="4824413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002060"/>
                </a:solidFill>
              </a:rPr>
              <a:t>Тотальный МС спектр летучих соединений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11188" y="4365625"/>
            <a:ext cx="1727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2000"/>
              <a:t>Аэрограмма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476375" y="4868863"/>
            <a:ext cx="2879725" cy="779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002060"/>
                </a:solidFill>
              </a:rPr>
              <a:t>Обработка данных</a:t>
            </a:r>
          </a:p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002060"/>
                </a:solidFill>
              </a:rPr>
              <a:t>Распознавание паттерна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647700" y="5805488"/>
            <a:ext cx="8101013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002060"/>
                </a:solidFill>
              </a:rPr>
              <a:t>Уникальный патогномоничный «воздушный отпечаток» болезни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95513"/>
            <a:ext cx="4032250" cy="260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29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G:\NEUROLAB\Новая папка\uebertrainingssyndrom-neurolab.jpg"/>
          <p:cNvPicPr>
            <a:picLocks noChangeAspect="1" noChangeArrowheads="1"/>
          </p:cNvPicPr>
          <p:nvPr/>
        </p:nvPicPr>
        <p:blipFill>
          <a:blip r:embed="rId2" cstate="print">
            <a:lum bright="40000" contrast="-60000"/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611560" y="-171400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b="1" dirty="0" smtClean="0">
                <a:latin typeface="+mn-lt"/>
                <a:cs typeface="Times New Roman" pitchFamily="18" charset="0"/>
              </a:rPr>
              <a:t>Прибор для </a:t>
            </a:r>
            <a:r>
              <a:rPr lang="ru-RU" sz="2000" b="1" dirty="0" err="1" smtClean="0">
                <a:latin typeface="+mn-lt"/>
                <a:cs typeface="Times New Roman" pitchFamily="18" charset="0"/>
              </a:rPr>
              <a:t>нейростимуляции</a:t>
            </a:r>
            <a:r>
              <a:rPr lang="ru-RU" sz="2000" b="1" dirty="0" smtClean="0">
                <a:latin typeface="+mn-lt"/>
                <a:cs typeface="Times New Roman" pitchFamily="18" charset="0"/>
              </a:rPr>
              <a:t> – </a:t>
            </a:r>
            <a:r>
              <a:rPr lang="ru-RU" sz="2000" b="1" dirty="0" err="1" smtClean="0">
                <a:latin typeface="+mn-lt"/>
                <a:cs typeface="Times New Roman" pitchFamily="18" charset="0"/>
              </a:rPr>
              <a:t>Военмех</a:t>
            </a:r>
            <a:r>
              <a:rPr lang="ru-RU" sz="2000" b="1" dirty="0" smtClean="0">
                <a:latin typeface="+mn-lt"/>
                <a:cs typeface="Times New Roman" pitchFamily="18" charset="0"/>
              </a:rPr>
              <a:t> – СЗФМИЦ </a:t>
            </a:r>
            <a:r>
              <a:rPr lang="ru-RU" sz="2000" b="1" dirty="0" err="1" smtClean="0">
                <a:latin typeface="+mn-lt"/>
                <a:cs typeface="Times New Roman" pitchFamily="18" charset="0"/>
              </a:rPr>
              <a:t>имВ.А.Алмазова</a:t>
            </a:r>
            <a:endParaRPr lang="ru-RU" sz="2000" b="1" dirty="0" smtClean="0">
              <a:latin typeface="+mn-lt"/>
              <a:cs typeface="Times New Roman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000100" y="1142984"/>
            <a:ext cx="3786214" cy="2078033"/>
            <a:chOff x="714348" y="1142984"/>
            <a:chExt cx="3786214" cy="2078033"/>
          </a:xfrm>
        </p:grpSpPr>
        <p:pic>
          <p:nvPicPr>
            <p:cNvPr id="2052" name="Picture 2" descr="G:\NEUROLAB\Вадиму 2\CYBX00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348" y="1214422"/>
              <a:ext cx="1846038" cy="2006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4" descr="G:\NEUROLAB\Вадиму 2\7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43174" y="1571612"/>
              <a:ext cx="1857388" cy="158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4" name="Picture 6" descr="G:\NEUROLAB\Вадиму 2\7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57422" y="1142984"/>
              <a:ext cx="1360471" cy="1218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642910" y="3714425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Разработан отечественный оригинальный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нейростимулятор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 с использованием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нано-материалов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 (электрод в 10 раз меньше известных), функционирующий по принципу адаптивного биоуправления, что позволяет вместо непрерывной стимуляции включаться аппарату в начале эпилептического приступа. Стимулятор дешевле аналога в несколько раз (5-7 тыс.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$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США), менее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травматичен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 и более эффективен. Получен патент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 (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№2458712), создан стандартный макет. Планируются испытания и серийное производство.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857752" y="1214422"/>
            <a:ext cx="3847336" cy="5272331"/>
            <a:chOff x="5072066" y="1188796"/>
            <a:chExt cx="3847336" cy="5272331"/>
          </a:xfrm>
        </p:grpSpPr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72066" y="1188796"/>
              <a:ext cx="3847336" cy="2467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Рисунок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72066" y="3714752"/>
              <a:ext cx="3816350" cy="274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3830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Малые инновационные компании в кластере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СЗФМИЦ-</a:t>
            </a:r>
            <a:r>
              <a:rPr lang="ru-RU" sz="2800" dirty="0" err="1">
                <a:solidFill>
                  <a:srgbClr val="002060"/>
                </a:solidFill>
              </a:rPr>
              <a:t>Кардиопротект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-180528" y="1412776"/>
            <a:ext cx="9144000" cy="20243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buFont typeface="Arial" pitchFamily="34" charset="0"/>
              <a:buChar char="•"/>
            </a:pPr>
            <a:r>
              <a:rPr lang="ru-RU" altLang="ru-RU" sz="2000" dirty="0" smtClean="0">
                <a:solidFill>
                  <a:srgbClr val="002060"/>
                </a:solidFill>
              </a:rPr>
              <a:t>Установка </a:t>
            </a:r>
            <a:r>
              <a:rPr lang="ru-RU" altLang="ru-RU" sz="2000" dirty="0" err="1" smtClean="0">
                <a:solidFill>
                  <a:srgbClr val="002060"/>
                </a:solidFill>
              </a:rPr>
              <a:t>газофазной</a:t>
            </a:r>
            <a:r>
              <a:rPr lang="ru-RU" altLang="ru-RU" sz="2000" dirty="0" smtClean="0">
                <a:solidFill>
                  <a:srgbClr val="002060"/>
                </a:solidFill>
              </a:rPr>
              <a:t> модификации </a:t>
            </a:r>
            <a:r>
              <a:rPr lang="ru-RU" altLang="ru-RU" sz="2000" dirty="0" err="1" smtClean="0">
                <a:solidFill>
                  <a:srgbClr val="002060"/>
                </a:solidFill>
              </a:rPr>
              <a:t>наночастиц</a:t>
            </a:r>
            <a:r>
              <a:rPr lang="ru-RU" altLang="ru-RU" sz="2000" dirty="0" smtClean="0">
                <a:solidFill>
                  <a:srgbClr val="002060"/>
                </a:solidFill>
              </a:rPr>
              <a:t> для производства препаратов </a:t>
            </a:r>
            <a:r>
              <a:rPr lang="ru-RU" altLang="ru-RU" sz="2000" dirty="0" err="1" smtClean="0">
                <a:solidFill>
                  <a:srgbClr val="002060"/>
                </a:solidFill>
              </a:rPr>
              <a:t>таргетной</a:t>
            </a:r>
            <a:r>
              <a:rPr lang="ru-RU" altLang="ru-RU" sz="2000" dirty="0" smtClean="0">
                <a:solidFill>
                  <a:srgbClr val="002060"/>
                </a:solidFill>
              </a:rPr>
              <a:t> доставки и средств визуализации.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altLang="ru-RU" sz="2000" dirty="0" smtClean="0">
                <a:solidFill>
                  <a:srgbClr val="002060"/>
                </a:solidFill>
              </a:rPr>
              <a:t>Прибор для лечения нарушений артериального кровотока в конечностях, в котором сочетаются периодическая пневматическая компрессия и программируемая </a:t>
            </a:r>
            <a:r>
              <a:rPr lang="ru-RU" altLang="ru-RU" sz="2000" dirty="0" err="1" smtClean="0">
                <a:solidFill>
                  <a:srgbClr val="002060"/>
                </a:solidFill>
              </a:rPr>
              <a:t>электромиостимуляция</a:t>
            </a:r>
            <a:r>
              <a:rPr lang="ru-RU" altLang="ru-RU" sz="2000" dirty="0" smtClean="0">
                <a:solidFill>
                  <a:srgbClr val="002060"/>
                </a:solidFill>
              </a:rPr>
              <a:t>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altLang="ru-RU" sz="2000" i="1" dirty="0" smtClean="0">
                <a:solidFill>
                  <a:srgbClr val="002060"/>
                </a:solidFill>
              </a:rPr>
              <a:t>Установка перфузии изолированного сердца по </a:t>
            </a:r>
            <a:r>
              <a:rPr lang="ru-RU" altLang="ru-RU" sz="2000" i="1" dirty="0" err="1" smtClean="0">
                <a:solidFill>
                  <a:srgbClr val="002060"/>
                </a:solidFill>
              </a:rPr>
              <a:t>Лангендорфу</a:t>
            </a:r>
            <a:r>
              <a:rPr lang="ru-RU" altLang="ru-RU" sz="2000" i="1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861048"/>
            <a:ext cx="2470833" cy="2434578"/>
          </a:xfrm>
          <a:prstGeom prst="rect">
            <a:avLst/>
          </a:prstGeom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812518"/>
            <a:ext cx="1817620" cy="25866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3" y="3849452"/>
            <a:ext cx="2232248" cy="246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7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Виртуальный госпиталь: со стороны пациента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3525" y="1451900"/>
            <a:ext cx="8399419" cy="5141231"/>
            <a:chOff x="293525" y="1451900"/>
            <a:chExt cx="8399419" cy="5141231"/>
          </a:xfrm>
        </p:grpSpPr>
        <p:pic>
          <p:nvPicPr>
            <p:cNvPr id="4" name="Picture 2" descr="C:\Users\User\Downloads\depts_all (1)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25" y="1621857"/>
              <a:ext cx="3814898" cy="2861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61953" y="1506441"/>
              <a:ext cx="3591047" cy="253916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5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ru-RU" dirty="0"/>
                <a:t>Модель перемещения пациентов между отделениями</a:t>
              </a:r>
            </a:p>
          </p:txBody>
        </p:sp>
        <p:pic>
          <p:nvPicPr>
            <p:cNvPr id="6" name="Рисунок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5029" y="1876158"/>
              <a:ext cx="4277915" cy="2352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954138" y="1451900"/>
              <a:ext cx="2913000" cy="253916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Моделирование потока пациентов</a:t>
              </a:r>
            </a:p>
          </p:txBody>
        </p:sp>
        <p:pic>
          <p:nvPicPr>
            <p:cNvPr id="8" name="Picture 4" descr="https://lh3.googleusercontent.com/Jp7nHM6bWB0J-MrSwkyEpA1nyU29gXpj91jrwAoL7k0x2M1cMPVioUl___lHbmBU7UNxQY5z4Ubm98CLP1YsxkuyTs_5eZo-JNsNknHexCxTmQtf2ZnjrSCedwsgX5c1i4nbncC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317" y="4228730"/>
              <a:ext cx="2368335" cy="236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lh5.googleusercontent.com/IEV7lw30X6kl4M2bxmaIdzMY8mqIu63LA6PLRfDyn9wXa0Nseq094tjIlhjeCEoCBzvjULXwlZs8mqG1yZGwj5KaFx9BlegkolMUiXllWaO1r_PXWWsIH5Ng3p_hIxZlGAwufW7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7227" y="4228730"/>
              <a:ext cx="2368050" cy="236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712380" y="4496931"/>
              <a:ext cx="1602282" cy="415498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«Пути диагностики» (МКБ)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718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Организация работы на уровне города: диспетчеризация и маршрутизация службы скорой помощи при доставке пациентов с ОКС</a:t>
            </a:r>
          </a:p>
        </p:txBody>
      </p:sp>
      <p:pic>
        <p:nvPicPr>
          <p:cNvPr id="3" name="Рисунок 12"/>
          <p:cNvPicPr>
            <a:picLocks noChangeAspect="1"/>
          </p:cNvPicPr>
          <p:nvPr/>
        </p:nvPicPr>
        <p:blipFill rotWithShape="1">
          <a:blip r:embed="rId2"/>
          <a:srcRect l="53872"/>
          <a:stretch/>
        </p:blipFill>
        <p:spPr>
          <a:xfrm>
            <a:off x="5292080" y="1700808"/>
            <a:ext cx="3490537" cy="4757997"/>
          </a:xfrm>
          <a:prstGeom prst="rect">
            <a:avLst/>
          </a:prstGeom>
        </p:spPr>
      </p:pic>
      <p:pic>
        <p:nvPicPr>
          <p:cNvPr id="4" name="Рисунок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00"/>
          <a:stretch/>
        </p:blipFill>
        <p:spPr>
          <a:xfrm>
            <a:off x="476058" y="4592582"/>
            <a:ext cx="4720134" cy="1905216"/>
          </a:xfrm>
          <a:prstGeom prst="rect">
            <a:avLst/>
          </a:prstGeom>
        </p:spPr>
      </p:pic>
      <p:pic>
        <p:nvPicPr>
          <p:cNvPr id="5" name="Рисунок 8"/>
          <p:cNvPicPr>
            <a:picLocks noChangeAspect="1"/>
          </p:cNvPicPr>
          <p:nvPr/>
        </p:nvPicPr>
        <p:blipFill rotWithShape="1">
          <a:blip r:embed="rId4"/>
          <a:srcRect t="3309"/>
          <a:stretch/>
        </p:blipFill>
        <p:spPr>
          <a:xfrm>
            <a:off x="476058" y="1700808"/>
            <a:ext cx="4720134" cy="27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94129" y="1619250"/>
            <a:ext cx="7825972" cy="3619500"/>
            <a:chOff x="594128" y="1016000"/>
            <a:chExt cx="7825972" cy="4826000"/>
          </a:xfrm>
        </p:grpSpPr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1200" y="1016000"/>
              <a:ext cx="7708900" cy="48260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3708675" y="1141083"/>
              <a:ext cx="1693291" cy="70857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</a:rPr>
                <a:t>Высокие расходы</a:t>
              </a:r>
            </a:p>
            <a:p>
              <a:pPr algn="ctr"/>
              <a:r>
                <a:rPr lang="ru-RU" sz="1200" b="1" dirty="0">
                  <a:solidFill>
                    <a:schemeClr val="tx1"/>
                  </a:solidFill>
                </a:rPr>
                <a:t>Высокие технологии</a:t>
              </a:r>
            </a:p>
            <a:p>
              <a:pPr algn="ctr"/>
              <a:r>
                <a:rPr lang="ru-RU" sz="1200" b="1" dirty="0">
                  <a:solidFill>
                    <a:schemeClr val="tx1"/>
                  </a:solidFill>
                </a:rPr>
                <a:t>Низкая доступность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6726809" y="3732088"/>
              <a:ext cx="1693291" cy="70857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</a:rPr>
                <a:t>Низкие расходы</a:t>
              </a:r>
            </a:p>
            <a:p>
              <a:pPr algn="ctr"/>
              <a:r>
                <a:rPr lang="ru-RU" sz="1200" b="1" dirty="0">
                  <a:solidFill>
                    <a:schemeClr val="tx1"/>
                  </a:solidFill>
                </a:rPr>
                <a:t>Высокие технологии</a:t>
              </a:r>
            </a:p>
            <a:p>
              <a:pPr algn="ctr"/>
              <a:r>
                <a:rPr lang="ru-RU" sz="1200" b="1" dirty="0">
                  <a:solidFill>
                    <a:schemeClr val="tx1"/>
                  </a:solidFill>
                </a:rPr>
                <a:t>Высокая доступность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94128" y="3465221"/>
              <a:ext cx="1693291" cy="70857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</a:rPr>
                <a:t>Низкие расходы</a:t>
              </a:r>
            </a:p>
            <a:p>
              <a:pPr algn="ctr"/>
              <a:r>
                <a:rPr lang="ru-RU" sz="1200" b="1" dirty="0">
                  <a:solidFill>
                    <a:schemeClr val="tx1"/>
                  </a:solidFill>
                </a:rPr>
                <a:t>Слабые технологии</a:t>
              </a:r>
            </a:p>
            <a:p>
              <a:pPr algn="ctr"/>
              <a:r>
                <a:rPr lang="ru-RU" sz="1200" b="1" dirty="0">
                  <a:solidFill>
                    <a:schemeClr val="tx1"/>
                  </a:solidFill>
                </a:rPr>
                <a:t>Низкая доступность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708675" y="5360891"/>
              <a:ext cx="1693291" cy="32611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Настоящее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94128" y="5371218"/>
              <a:ext cx="1693291" cy="32611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Прошлое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695501" y="5372343"/>
              <a:ext cx="1693291" cy="32611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Будущее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695501" y="3023515"/>
              <a:ext cx="1724599" cy="70857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Цифровая медицина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322233" y="541928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0304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Прорывные инновации в здравоохранении</a:t>
            </a:r>
          </a:p>
        </p:txBody>
      </p:sp>
    </p:spTree>
    <p:extLst>
      <p:ext uri="{BB962C8B-B14F-4D97-AF65-F5344CB8AC3E}">
        <p14:creationId xmlns:p14="http://schemas.microsoft.com/office/powerpoint/2010/main" val="142539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0090"/>
                </a:solidFill>
              </a:rPr>
              <a:t>Медицина будущего – готовы ли мы?</a:t>
            </a:r>
            <a:endParaRPr lang="ru-RU" sz="3600" dirty="0">
              <a:solidFill>
                <a:srgbClr val="000090"/>
              </a:solidFill>
            </a:endParaRPr>
          </a:p>
        </p:txBody>
      </p:sp>
      <p:pic>
        <p:nvPicPr>
          <p:cNvPr id="2050" name="Picture 2" descr="http://trendclub.ru/upload/media/images/ilvirka/3490robot%20surg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2762672" cy="216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tradiciadrevnih.ru/galereya/1qasdrtfghbnx/282_FSPOWrNUPouENkrUwFvXBbD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77072"/>
            <a:ext cx="486454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ugmentedleadership.com/wp-content/uploads/2012/11/anybots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2952328" cy="222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worldpharmaceuticals.net/uploads/newsarticle/1061636/images/211332/large/1-wh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59" y="4321423"/>
            <a:ext cx="3216613" cy="215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pharmedu.ru/wp-content/uploads/2015/12/%D1%84%D0%B0%D1%80%D0%B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224" y="2852936"/>
            <a:ext cx="2081808" cy="208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28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0090"/>
                </a:solidFill>
              </a:rPr>
              <a:t>Смена кадрового состава в медицине</a:t>
            </a:r>
            <a:endParaRPr lang="ru-RU" dirty="0">
              <a:solidFill>
                <a:srgbClr val="00009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1019" y="1532294"/>
            <a:ext cx="4040188" cy="639762"/>
          </a:xfrm>
        </p:spPr>
        <p:txBody>
          <a:bodyPr/>
          <a:lstStyle/>
          <a:p>
            <a:r>
              <a:rPr lang="ru-RU" dirty="0" smtClean="0"/>
              <a:t>Вчера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95536" y="2557582"/>
            <a:ext cx="4101852" cy="2884581"/>
          </a:xfrm>
        </p:spPr>
        <p:txBody>
          <a:bodyPr>
            <a:noAutofit/>
          </a:bodyPr>
          <a:lstStyle/>
          <a:p>
            <a:r>
              <a:rPr lang="ru-RU" sz="2800" dirty="0" smtClean="0"/>
              <a:t>Терапевт</a:t>
            </a:r>
          </a:p>
          <a:p>
            <a:r>
              <a:rPr lang="ru-RU" sz="2800" dirty="0" smtClean="0"/>
              <a:t>Хирург</a:t>
            </a:r>
          </a:p>
          <a:p>
            <a:r>
              <a:rPr lang="ru-RU" sz="2800" dirty="0" smtClean="0"/>
              <a:t>Медицинская сестра</a:t>
            </a:r>
          </a:p>
          <a:p>
            <a:r>
              <a:rPr lang="ru-RU" sz="2800" dirty="0" smtClean="0"/>
              <a:t>Акушерка</a:t>
            </a:r>
          </a:p>
          <a:p>
            <a:r>
              <a:rPr lang="ru-RU" sz="2800" dirty="0" smtClean="0"/>
              <a:t>И </a:t>
            </a:r>
            <a:r>
              <a:rPr lang="ru-RU" sz="2800" dirty="0" err="1" smtClean="0"/>
              <a:t>др</a:t>
            </a:r>
            <a:endParaRPr lang="ru-RU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590571" y="1487559"/>
            <a:ext cx="4041775" cy="639762"/>
          </a:xfrm>
        </p:spPr>
        <p:txBody>
          <a:bodyPr/>
          <a:lstStyle/>
          <a:p>
            <a:r>
              <a:rPr lang="ru-RU" dirty="0" smtClean="0"/>
              <a:t>Завтра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294432" y="2459891"/>
            <a:ext cx="4634052" cy="2504573"/>
          </a:xfrm>
        </p:spPr>
        <p:txBody>
          <a:bodyPr>
            <a:noAutofit/>
          </a:bodyPr>
          <a:lstStyle/>
          <a:p>
            <a:r>
              <a:rPr lang="ru-RU" sz="2800" dirty="0" smtClean="0"/>
              <a:t>Клеточный биолог</a:t>
            </a:r>
          </a:p>
          <a:p>
            <a:r>
              <a:rPr lang="ru-RU" sz="2800" dirty="0" err="1" smtClean="0"/>
              <a:t>Биоинформатик</a:t>
            </a:r>
            <a:endParaRPr lang="ru-RU" sz="2800" dirty="0" smtClean="0"/>
          </a:p>
          <a:p>
            <a:r>
              <a:rPr lang="ru-RU" sz="2800" dirty="0" err="1" smtClean="0"/>
              <a:t>Нейрокибернетик</a:t>
            </a:r>
            <a:endParaRPr lang="ru-RU" sz="2800" dirty="0" smtClean="0"/>
          </a:p>
          <a:p>
            <a:r>
              <a:rPr lang="ru-RU" sz="2800" dirty="0" err="1" smtClean="0"/>
              <a:t>Робототехник</a:t>
            </a:r>
            <a:endParaRPr lang="ru-RU" sz="2800" dirty="0" smtClean="0"/>
          </a:p>
          <a:p>
            <a:r>
              <a:rPr lang="ru-RU" sz="2800" dirty="0" err="1" smtClean="0"/>
              <a:t>Биосинтезатор</a:t>
            </a:r>
            <a:endParaRPr lang="ru-RU" sz="2800" dirty="0" smtClean="0"/>
          </a:p>
          <a:p>
            <a:r>
              <a:rPr lang="ru-RU" sz="2800" dirty="0" smtClean="0"/>
              <a:t>И др.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11678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266876"/>
            <a:ext cx="8197479" cy="136815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altLang="en-US" sz="2400" dirty="0">
                <a:solidFill>
                  <a:srgbClr val="000090"/>
                </a:solidFill>
              </a:rPr>
              <a:t>Исследование зависимости национальной инновационной активности от качества образования.</a:t>
            </a:r>
            <a:r>
              <a:rPr lang="ru-RU" altLang="en-US" sz="2800" dirty="0">
                <a:solidFill>
                  <a:srgbClr val="000090"/>
                </a:solidFill>
              </a:rPr>
              <a:t/>
            </a:r>
            <a:br>
              <a:rPr lang="ru-RU" altLang="en-US" sz="2800" dirty="0">
                <a:solidFill>
                  <a:srgbClr val="000090"/>
                </a:solidFill>
              </a:rPr>
            </a:br>
            <a:endParaRPr lang="ru-RU" altLang="en-US" sz="2800" dirty="0">
              <a:solidFill>
                <a:srgbClr val="000090"/>
              </a:solidFill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604963"/>
            <a:ext cx="8642350" cy="4524375"/>
          </a:xfrm>
        </p:spPr>
        <p:txBody>
          <a:bodyPr/>
          <a:lstStyle/>
          <a:p>
            <a:r>
              <a:rPr lang="ru-RU" altLang="en-US" sz="1600" dirty="0"/>
              <a:t>		Была проанализирована взаимосвязь количества патентов, инновационной активности, независимые показатели качества образования и качества государственных институтов 29 стран: Австралии, Австрии, Бельгии, Бразилии, Канады, Чили, Дании, Финляндии, Франции, Германии, Греции, Индии, Ирландии, Израиля, Италии, Японии, Кореи, Нидерландов, Новой Зеландии, Норвегии, Португалии, Сингапура, Испании, Швеции, Швейцарии, Таиланда, Великобритании, США.</a:t>
            </a:r>
          </a:p>
          <a:p>
            <a:r>
              <a:rPr lang="ru-RU" altLang="en-US" sz="1600" dirty="0"/>
              <a:t> </a:t>
            </a:r>
          </a:p>
          <a:p>
            <a:pPr>
              <a:buFont typeface="Arial" charset="0"/>
              <a:buChar char="•"/>
            </a:pPr>
            <a:r>
              <a:rPr lang="ru-RU" altLang="en-US" sz="2000" dirty="0"/>
              <a:t>Чем выше инвестиции в качество образования, тем выше выход инновационной активности.</a:t>
            </a:r>
          </a:p>
          <a:p>
            <a:pPr>
              <a:buFont typeface="Arial" charset="0"/>
              <a:buChar char="•"/>
            </a:pPr>
            <a:r>
              <a:rPr lang="ru-RU" altLang="en-US" sz="2000" dirty="0" err="1"/>
              <a:t>Науко</a:t>
            </a:r>
            <a:r>
              <a:rPr lang="ru-RU" altLang="en-US" sz="2000" dirty="0"/>
              <a:t>-ориентированная система образования помогает создать национальный пул предпринимателей, требующих инноваций, новых продуктов, эффективных методов продукции и конкуренции.</a:t>
            </a:r>
          </a:p>
          <a:p>
            <a:pPr>
              <a:buFont typeface="Arial" charset="0"/>
              <a:buChar char="•"/>
            </a:pPr>
            <a:r>
              <a:rPr lang="ru-RU" altLang="en-US" sz="2000" dirty="0"/>
              <a:t>Страны с системой образования, ориентированной на науку более продуктивны в своей инновационной активности.</a:t>
            </a:r>
          </a:p>
          <a:p>
            <a:endParaRPr lang="ru-RU" altLang="en-US" dirty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619250" y="6308725"/>
            <a:ext cx="74215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Times New Roman" charset="0"/>
              </a:rPr>
              <a:t>Nikos C. Varsakelis Education, political institutions and innovative activity: A cross-country empirical investigation. </a:t>
            </a:r>
            <a:endParaRPr lang="ru-RU" altLang="en-US" sz="1200">
              <a:solidFill>
                <a:srgbClr val="000000"/>
              </a:solidFill>
              <a:latin typeface="Times New Roman" charset="0"/>
            </a:endParaRPr>
          </a:p>
          <a:p>
            <a:r>
              <a:rPr lang="en-US" altLang="en-US" sz="1200">
                <a:solidFill>
                  <a:srgbClr val="000000"/>
                </a:solidFill>
                <a:latin typeface="Times New Roman" charset="0"/>
              </a:rPr>
              <a:t>Research Policy 35 (2006) 1083-1090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75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0090"/>
                </a:solidFill>
              </a:rPr>
              <a:t>Отсутствие должной интеграции научных учреждений и образования в РФ-вызовы современности</a:t>
            </a:r>
            <a:endParaRPr lang="ru-RU" sz="2800" dirty="0">
              <a:solidFill>
                <a:srgbClr val="00009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27373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Мировой опыт показывает, что  отсутствие научной базы для реализации программ высшего образования ведет к тому, что выпускники вузов зачастую неконкурентоспособны на рынке труда; </a:t>
            </a:r>
          </a:p>
          <a:p>
            <a:r>
              <a:rPr lang="ru-RU" dirty="0" smtClean="0"/>
              <a:t>Научные организации в связи с их почти полным отстранением от образования практически утратили источники воспроизводства кадрового потенциала из-за отсутствия притока молодых специалистов. Обособленное существование научных и образовательных структур препятствует полноценному вхождению в мировое научно-образовательное пространство. </a:t>
            </a:r>
          </a:p>
          <a:p>
            <a:r>
              <a:rPr lang="ru-RU" dirty="0" smtClean="0"/>
              <a:t>В России научные организации и вузы создаются, функционируют и управляются практически без учета взаимных потребностей, формы их интеграции не соответствуют потребностям современной рыночной экономики, не имеют адекватного правового обеспечения и государственной поддержки.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908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86551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Объединение компетенций и технопарка, включая </a:t>
            </a:r>
            <a:r>
              <a:rPr lang="ru-RU" dirty="0" err="1" smtClean="0"/>
              <a:t>симуляционные</a:t>
            </a:r>
            <a:r>
              <a:rPr lang="ru-RU" dirty="0" smtClean="0"/>
              <a:t> методики и клинические и технологические базы обучения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/>
              <a:t>Возможность привлечения самых лучших кадров к образовательному процессу без необходимости дублирования кадрового состава по специальностям в каждом </a:t>
            </a:r>
            <a:r>
              <a:rPr lang="ru-RU" dirty="0" smtClean="0"/>
              <a:t>учреждении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 smtClean="0"/>
              <a:t> Полноценное использование принципа модульного обучения с привлечением зачетных единиц, получаемых у различных участников кластера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/>
              <a:t> </a:t>
            </a:r>
            <a:r>
              <a:rPr lang="ru-RU" dirty="0" smtClean="0"/>
              <a:t>Использование инновационной инфраструктуры кластера для разработки особых образовательных программ в области инноваций и трансфера технологий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 smtClean="0"/>
              <a:t> Обеспечение трудоустройства специалистов с междисциплинарной подготовках внутри кластера, обеспечение ротации педагогических и научных кадров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32656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0090"/>
                </a:solidFill>
              </a:rPr>
              <a:t>Преимущества кластера в области подготовки кадров:</a:t>
            </a:r>
          </a:p>
        </p:txBody>
      </p:sp>
    </p:spTree>
    <p:extLst>
      <p:ext uri="{BB962C8B-B14F-4D97-AF65-F5344CB8AC3E}">
        <p14:creationId xmlns:p14="http://schemas.microsoft.com/office/powerpoint/2010/main" val="150215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90"/>
                </a:solidFill>
              </a:rPr>
              <a:t>Кого может готовить Санкт-Петербург в рамках кластера?</a:t>
            </a:r>
            <a:endParaRPr lang="ru-RU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795320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12976"/>
            <a:ext cx="146367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4206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90"/>
                </a:solidFill>
              </a:rPr>
              <a:t>Инструменты реализации междисциплинарного образования</a:t>
            </a:r>
            <a:endParaRPr lang="ru-RU" sz="2800" dirty="0">
              <a:solidFill>
                <a:srgbClr val="00009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060848"/>
            <a:ext cx="8229600" cy="316835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ru-RU" dirty="0" smtClean="0"/>
              <a:t>Базовые кафедры</a:t>
            </a:r>
          </a:p>
          <a:p>
            <a:pPr>
              <a:spcBef>
                <a:spcPts val="1200"/>
              </a:spcBef>
            </a:pPr>
            <a:r>
              <a:rPr lang="ru-RU" dirty="0" smtClean="0"/>
              <a:t>Сетевое обучение</a:t>
            </a:r>
          </a:p>
          <a:p>
            <a:pPr>
              <a:spcBef>
                <a:spcPts val="1200"/>
              </a:spcBef>
            </a:pPr>
            <a:r>
              <a:rPr lang="ru-RU" dirty="0" smtClean="0"/>
              <a:t>Включенное образование по модулям</a:t>
            </a:r>
          </a:p>
          <a:p>
            <a:pPr>
              <a:spcBef>
                <a:spcPts val="1200"/>
              </a:spcBef>
            </a:pPr>
            <a:r>
              <a:rPr lang="ru-RU" dirty="0" smtClean="0"/>
              <a:t>Производственная практика</a:t>
            </a:r>
          </a:p>
          <a:p>
            <a:pPr>
              <a:spcBef>
                <a:spcPts val="1200"/>
              </a:spcBef>
            </a:pPr>
            <a:r>
              <a:rPr lang="ru-RU" dirty="0" smtClean="0"/>
              <a:t>Целевая подготовка</a:t>
            </a:r>
          </a:p>
          <a:p>
            <a:pPr>
              <a:spcBef>
                <a:spcPts val="120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44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0090"/>
                </a:solidFill>
              </a:rPr>
              <a:t>Организация обучения в рамках кластера на примере аспирантуры</a:t>
            </a:r>
            <a:endParaRPr lang="ru-RU" sz="2800" dirty="0">
              <a:solidFill>
                <a:srgbClr val="00009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2024189"/>
            <a:ext cx="5184576" cy="57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Научно-образовательный центр кластера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55434" y="2708920"/>
            <a:ext cx="5192830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Единая программа аспирантуры, общие модули по подготовке в области иностранный языков, основ </a:t>
            </a:r>
            <a:r>
              <a:rPr lang="ru-RU" b="1" dirty="0" err="1" smtClean="0">
                <a:solidFill>
                  <a:srgbClr val="002060"/>
                </a:solidFill>
              </a:rPr>
              <a:t>науковедения</a:t>
            </a:r>
            <a:r>
              <a:rPr lang="ru-RU" b="1" dirty="0" smtClean="0">
                <a:solidFill>
                  <a:srgbClr val="002060"/>
                </a:solidFill>
              </a:rPr>
              <a:t>, философии, инноваций и </a:t>
            </a:r>
            <a:r>
              <a:rPr lang="ru-RU" b="1" dirty="0" err="1" smtClean="0">
                <a:solidFill>
                  <a:srgbClr val="002060"/>
                </a:solidFill>
              </a:rPr>
              <a:t>др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661248"/>
            <a:ext cx="1944216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Медицинский университет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74396" y="5661248"/>
            <a:ext cx="1944216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Технический вуз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04248" y="5661248"/>
            <a:ext cx="1944216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Экономический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вуз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26624" y="5659581"/>
            <a:ext cx="2133608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Фармацевтический вуз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59538" y="4536456"/>
            <a:ext cx="4104457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Единая система аттестации и </a:t>
            </a:r>
            <a:r>
              <a:rPr lang="ru-RU" b="1" dirty="0" err="1" smtClean="0">
                <a:solidFill>
                  <a:srgbClr val="002060"/>
                </a:solidFill>
              </a:rPr>
              <a:t>дис.советов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48264" y="1922541"/>
            <a:ext cx="2195736" cy="10178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Реклама и информационное обеспечение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876" y="1880173"/>
            <a:ext cx="1619673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Участие в тендерах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1350464"/>
            <a:ext cx="5184576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Единые </a:t>
            </a:r>
            <a:r>
              <a:rPr lang="en-US" b="1" dirty="0" smtClean="0">
                <a:solidFill>
                  <a:srgbClr val="002060"/>
                </a:solidFill>
              </a:rPr>
              <a:t>PhD</a:t>
            </a:r>
            <a:r>
              <a:rPr lang="ru-RU" b="1" dirty="0" smtClean="0">
                <a:solidFill>
                  <a:srgbClr val="002060"/>
                </a:solidFill>
              </a:rPr>
              <a:t>программы с иностранными вузами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 rot="5400000">
            <a:off x="3311860" y="3969060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1763688" y="5112520"/>
            <a:ext cx="1440160" cy="476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868144" y="5112520"/>
            <a:ext cx="1440160" cy="476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трелка вправо 17"/>
          <p:cNvSpPr/>
          <p:nvPr/>
        </p:nvSpPr>
        <p:spPr>
          <a:xfrm rot="16200000">
            <a:off x="4280513" y="4000153"/>
            <a:ext cx="864096" cy="150930"/>
          </a:xfrm>
          <a:prstGeom prst="rightArrow">
            <a:avLst>
              <a:gd name="adj1" fmla="val 8161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3635896" y="5112520"/>
            <a:ext cx="288032" cy="476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220072" y="5112520"/>
            <a:ext cx="288032" cy="476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1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Line 1"/>
          <p:cNvSpPr>
            <a:spLocks noChangeShapeType="1"/>
          </p:cNvSpPr>
          <p:nvPr/>
        </p:nvSpPr>
        <p:spPr bwMode="auto">
          <a:xfrm flipH="1">
            <a:off x="450850" y="547688"/>
            <a:ext cx="8642350" cy="1587"/>
          </a:xfrm>
          <a:prstGeom prst="line">
            <a:avLst/>
          </a:prstGeom>
          <a:noFill/>
          <a:ln w="38160" cap="sq">
            <a:solidFill>
              <a:srgbClr val="00BC1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 flipH="1">
            <a:off x="31750" y="6597650"/>
            <a:ext cx="8642350" cy="1588"/>
          </a:xfrm>
          <a:prstGeom prst="line">
            <a:avLst/>
          </a:prstGeom>
          <a:noFill/>
          <a:ln w="38160" cap="sq">
            <a:solidFill>
              <a:srgbClr val="00BC1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464050" y="2420938"/>
            <a:ext cx="373063" cy="576262"/>
          </a:xfrm>
          <a:prstGeom prst="upDownArrow">
            <a:avLst>
              <a:gd name="adj1" fmla="val 50000"/>
              <a:gd name="adj2" fmla="val 49880"/>
            </a:avLst>
          </a:prstGeom>
          <a:solidFill>
            <a:srgbClr val="00B8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241300" y="849313"/>
            <a:ext cx="8491538" cy="1438275"/>
            <a:chOff x="152" y="535"/>
            <a:chExt cx="5349" cy="906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0" r="88148"/>
            <a:stretch>
              <a:fillRect/>
            </a:stretch>
          </p:blipFill>
          <p:spPr bwMode="auto">
            <a:xfrm>
              <a:off x="968" y="625"/>
              <a:ext cx="248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2740" r="8814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51" name="Rectangle 7"/>
            <p:cNvSpPr>
              <a:spLocks noChangeArrowheads="1"/>
            </p:cNvSpPr>
            <p:nvPr/>
          </p:nvSpPr>
          <p:spPr bwMode="auto">
            <a:xfrm>
              <a:off x="1180" y="661"/>
              <a:ext cx="3369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400" b="1">
                  <a:solidFill>
                    <a:srgbClr val="606060"/>
                  </a:solidFill>
                </a:rPr>
                <a:t>ФГБУ «СЗФМИЦ им. В. А. Алмазова» Минздрава России</a:t>
              </a: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152" y="852"/>
              <a:ext cx="5349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pPr algn="ctr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400" b="1">
                  <a:solidFill>
                    <a:srgbClr val="22228B"/>
                  </a:solidFill>
                </a:rPr>
                <a:t>образовательная программа ординатуры</a:t>
              </a:r>
            </a:p>
            <a:p>
              <a:pPr algn="ctr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400" b="1">
                  <a:solidFill>
                    <a:srgbClr val="000000"/>
                  </a:solidFill>
                </a:rPr>
                <a:t>«Лечебная физкультура и спортивная медицина»</a:t>
              </a:r>
            </a:p>
          </p:txBody>
        </p:sp>
        <p:sp>
          <p:nvSpPr>
            <p:cNvPr id="6153" name="AutoShape 9"/>
            <p:cNvSpPr>
              <a:spLocks noChangeArrowheads="1"/>
            </p:cNvSpPr>
            <p:nvPr/>
          </p:nvSpPr>
          <p:spPr bwMode="auto">
            <a:xfrm>
              <a:off x="278" y="535"/>
              <a:ext cx="5044" cy="906"/>
            </a:xfrm>
            <a:prstGeom prst="roundRect">
              <a:avLst>
                <a:gd name="adj" fmla="val 16667"/>
              </a:avLst>
            </a:prstGeom>
            <a:noFill/>
            <a:ln w="38160" cap="sq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154" name="Group 10"/>
          <p:cNvGrpSpPr>
            <a:grpSpLocks/>
          </p:cNvGrpSpPr>
          <p:nvPr/>
        </p:nvGrpSpPr>
        <p:grpSpPr bwMode="auto">
          <a:xfrm>
            <a:off x="209550" y="3068638"/>
            <a:ext cx="8712200" cy="3311525"/>
            <a:chOff x="132" y="1933"/>
            <a:chExt cx="5488" cy="2086"/>
          </a:xfrm>
        </p:grpSpPr>
        <p:sp>
          <p:nvSpPr>
            <p:cNvPr id="6155" name="Rectangle 11"/>
            <p:cNvSpPr>
              <a:spLocks noChangeArrowheads="1"/>
            </p:cNvSpPr>
            <p:nvPr/>
          </p:nvSpPr>
          <p:spPr bwMode="auto">
            <a:xfrm>
              <a:off x="636" y="2322"/>
              <a:ext cx="458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400" b="1">
                  <a:solidFill>
                    <a:srgbClr val="22228B"/>
                  </a:solidFill>
                </a:rPr>
                <a:t>образовательные программы магистратуры</a:t>
              </a:r>
            </a:p>
          </p:txBody>
        </p:sp>
        <p:pic>
          <p:nvPicPr>
            <p:cNvPr id="6156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" y="1978"/>
              <a:ext cx="1360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57" name="Rectangle 13"/>
            <p:cNvSpPr>
              <a:spLocks noChangeArrowheads="1"/>
            </p:cNvSpPr>
            <p:nvPr/>
          </p:nvSpPr>
          <p:spPr bwMode="auto">
            <a:xfrm>
              <a:off x="1217" y="2687"/>
              <a:ext cx="3247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pPr algn="ctr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400" b="1">
                  <a:solidFill>
                    <a:srgbClr val="000000"/>
                  </a:solidFill>
                </a:rPr>
                <a:t>«Физическая реабилитация»</a:t>
              </a: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auto">
            <a:xfrm>
              <a:off x="862" y="3022"/>
              <a:ext cx="4173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pPr algn="ctr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400" b="1">
                  <a:solidFill>
                    <a:srgbClr val="000000"/>
                  </a:solidFill>
                </a:rPr>
                <a:t>«Педагогическая гидрореабилитация»</a:t>
              </a: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 bwMode="auto">
            <a:xfrm>
              <a:off x="132" y="3385"/>
              <a:ext cx="5488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pPr algn="ctr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2400" b="1">
                  <a:solidFill>
                    <a:srgbClr val="000000"/>
                  </a:solidFill>
                </a:rPr>
                <a:t>«Комплексная реабилитация в физической культуре и спорте»</a:t>
              </a:r>
            </a:p>
          </p:txBody>
        </p:sp>
        <p:sp>
          <p:nvSpPr>
            <p:cNvPr id="6160" name="AutoShape 16"/>
            <p:cNvSpPr>
              <a:spLocks noChangeArrowheads="1"/>
            </p:cNvSpPr>
            <p:nvPr/>
          </p:nvSpPr>
          <p:spPr bwMode="auto">
            <a:xfrm>
              <a:off x="151" y="1933"/>
              <a:ext cx="5449" cy="2086"/>
            </a:xfrm>
            <a:prstGeom prst="roundRect">
              <a:avLst>
                <a:gd name="adj" fmla="val 16667"/>
              </a:avLst>
            </a:prstGeom>
            <a:noFill/>
            <a:ln w="38160" cap="sq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27664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95288" y="269875"/>
            <a:ext cx="8374062" cy="5905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539750" y="908050"/>
            <a:ext cx="8228013" cy="5141913"/>
            <a:chOff x="340" y="572"/>
            <a:chExt cx="5183" cy="3239"/>
          </a:xfrm>
        </p:grpSpPr>
        <p:sp>
          <p:nvSpPr>
            <p:cNvPr id="8195" name="Text Box 3"/>
            <p:cNvSpPr txBox="1">
              <a:spLocks noChangeArrowheads="1"/>
            </p:cNvSpPr>
            <p:nvPr/>
          </p:nvSpPr>
          <p:spPr bwMode="auto">
            <a:xfrm>
              <a:off x="521" y="618"/>
              <a:ext cx="2465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ru-RU" sz="2400" b="1" dirty="0">
                  <a:solidFill>
                    <a:schemeClr val="tx1"/>
                  </a:solidFill>
                  <a:latin typeface="Calibri" charset="0"/>
                  <a:cs typeface="Arial" charset="0"/>
                </a:rPr>
                <a:t>СЗФМИЦ им. В.А. Алмазова</a:t>
              </a:r>
            </a:p>
          </p:txBody>
        </p:sp>
        <p:sp>
          <p:nvSpPr>
            <p:cNvPr id="8196" name="Text Box 4"/>
            <p:cNvSpPr txBox="1">
              <a:spLocks noChangeArrowheads="1"/>
            </p:cNvSpPr>
            <p:nvPr/>
          </p:nvSpPr>
          <p:spPr bwMode="auto">
            <a:xfrm>
              <a:off x="3470" y="572"/>
              <a:ext cx="2007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ru-RU" sz="2800" b="1" dirty="0">
                  <a:solidFill>
                    <a:schemeClr val="tx1"/>
                  </a:solidFill>
                  <a:latin typeface="Calibri" charset="0"/>
                  <a:cs typeface="Arial" charset="0"/>
                </a:rPr>
                <a:t>Университет ИТМО</a:t>
              </a:r>
            </a:p>
          </p:txBody>
        </p:sp>
        <p:sp>
          <p:nvSpPr>
            <p:cNvPr id="8197" name="Text Box 5"/>
            <p:cNvSpPr txBox="1">
              <a:spLocks noChangeArrowheads="1"/>
            </p:cNvSpPr>
            <p:nvPr/>
          </p:nvSpPr>
          <p:spPr bwMode="auto">
            <a:xfrm>
              <a:off x="340" y="1208"/>
              <a:ext cx="2546" cy="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ru-RU" b="1" dirty="0">
                  <a:solidFill>
                    <a:schemeClr val="tx1"/>
                  </a:solidFill>
                  <a:latin typeface="Calibri" charset="0"/>
                  <a:cs typeface="Arial" charset="0"/>
                </a:rPr>
                <a:t>Институт медицинского образования</a:t>
              </a:r>
            </a:p>
            <a:p>
              <a:pPr>
                <a:buClrTx/>
                <a:buFontTx/>
                <a:buNone/>
              </a:pPr>
              <a:r>
                <a:rPr lang="ru-RU" b="1" dirty="0">
                  <a:solidFill>
                    <a:schemeClr val="tx1"/>
                  </a:solidFill>
                  <a:latin typeface="Calibri" charset="0"/>
                  <a:cs typeface="Arial" charset="0"/>
                </a:rPr>
                <a:t>Кафедра клинической лабораторной диагностики и генетики</a:t>
              </a:r>
            </a:p>
            <a:p>
              <a:pPr>
                <a:buClrTx/>
                <a:buFontTx/>
                <a:buNone/>
              </a:pPr>
              <a:r>
                <a:rPr lang="ru-RU" dirty="0">
                  <a:solidFill>
                    <a:schemeClr val="tx1"/>
                  </a:solidFill>
                  <a:latin typeface="Calibri" charset="0"/>
                  <a:cs typeface="Arial" charset="0"/>
                </a:rPr>
                <a:t>(</a:t>
              </a:r>
              <a:r>
                <a:rPr lang="ru-RU" dirty="0" err="1">
                  <a:solidFill>
                    <a:schemeClr val="tx1"/>
                  </a:solidFill>
                  <a:latin typeface="Calibri" charset="0"/>
                  <a:cs typeface="Arial" charset="0"/>
                </a:rPr>
                <a:t>зав.кафедрой</a:t>
              </a:r>
              <a:r>
                <a:rPr lang="ru-RU" dirty="0">
                  <a:solidFill>
                    <a:schemeClr val="tx1"/>
                  </a:solidFill>
                  <a:latin typeface="Calibri" charset="0"/>
                  <a:cs typeface="Arial" charset="0"/>
                </a:rPr>
                <a:t> проф. Т.В. Вавилова)</a:t>
              </a:r>
            </a:p>
          </p:txBody>
        </p:sp>
        <p:sp>
          <p:nvSpPr>
            <p:cNvPr id="8198" name="Text Box 6"/>
            <p:cNvSpPr txBox="1">
              <a:spLocks noChangeArrowheads="1"/>
            </p:cNvSpPr>
            <p:nvPr/>
          </p:nvSpPr>
          <p:spPr bwMode="auto">
            <a:xfrm>
              <a:off x="3115" y="1208"/>
              <a:ext cx="2408" cy="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ru-RU" b="1" dirty="0">
                  <a:solidFill>
                    <a:schemeClr val="tx1"/>
                  </a:solidFill>
                  <a:latin typeface="Calibri" charset="0"/>
                  <a:cs typeface="Arial" charset="0"/>
                </a:rPr>
                <a:t>Кафедра оптико-электронных приборов и систем</a:t>
              </a:r>
            </a:p>
            <a:p>
              <a:pPr>
                <a:buClrTx/>
                <a:buFontTx/>
                <a:buNone/>
              </a:pPr>
              <a:r>
                <a:rPr lang="ru-RU" dirty="0">
                  <a:solidFill>
                    <a:schemeClr val="tx1"/>
                  </a:solidFill>
                  <a:latin typeface="Calibri" charset="0"/>
                  <a:cs typeface="Arial" charset="0"/>
                </a:rPr>
                <a:t>(</a:t>
              </a:r>
              <a:r>
                <a:rPr lang="ru-RU" dirty="0" err="1">
                  <a:solidFill>
                    <a:schemeClr val="tx1"/>
                  </a:solidFill>
                  <a:latin typeface="Calibri" charset="0"/>
                  <a:cs typeface="Arial" charset="0"/>
                </a:rPr>
                <a:t>зав.кафедрой</a:t>
              </a:r>
              <a:r>
                <a:rPr lang="ru-RU" dirty="0">
                  <a:solidFill>
                    <a:schemeClr val="tx1"/>
                  </a:solidFill>
                  <a:latin typeface="Calibri" charset="0"/>
                  <a:cs typeface="Arial" charset="0"/>
                </a:rPr>
                <a:t> проф. В.В. </a:t>
              </a:r>
              <a:r>
                <a:rPr lang="ru-RU" dirty="0" err="1">
                  <a:solidFill>
                    <a:schemeClr val="tx1"/>
                  </a:solidFill>
                  <a:latin typeface="Calibri" charset="0"/>
                  <a:cs typeface="Arial" charset="0"/>
                </a:rPr>
                <a:t>Коротаев</a:t>
              </a:r>
              <a:r>
                <a:rPr lang="ru-RU" dirty="0">
                  <a:solidFill>
                    <a:schemeClr val="tx1"/>
                  </a:solidFill>
                  <a:latin typeface="Calibri" charset="0"/>
                  <a:cs typeface="Arial" charset="0"/>
                </a:rPr>
                <a:t>)</a:t>
              </a:r>
            </a:p>
          </p:txBody>
        </p:sp>
        <p:sp>
          <p:nvSpPr>
            <p:cNvPr id="8199" name="Text Box 7"/>
            <p:cNvSpPr txBox="1">
              <a:spLocks noChangeArrowheads="1"/>
            </p:cNvSpPr>
            <p:nvPr/>
          </p:nvSpPr>
          <p:spPr bwMode="auto">
            <a:xfrm>
              <a:off x="495" y="2143"/>
              <a:ext cx="2021" cy="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ru-RU" dirty="0">
                  <a:solidFill>
                    <a:schemeClr val="tx1"/>
                  </a:solidFill>
                  <a:latin typeface="Calibri" charset="0"/>
                  <a:cs typeface="Arial" charset="0"/>
                </a:rPr>
                <a:t>Модуль программы клинической ординатуры по специальности </a:t>
              </a:r>
              <a:r>
                <a:rPr lang="ru-RU" b="1" dirty="0">
                  <a:solidFill>
                    <a:schemeClr val="tx1"/>
                  </a:solidFill>
                  <a:latin typeface="Calibri" charset="0"/>
                  <a:cs typeface="Arial" charset="0"/>
                </a:rPr>
                <a:t>«Клиническая лабораторная диагностика»</a:t>
              </a:r>
            </a:p>
          </p:txBody>
        </p:sp>
        <p:sp>
          <p:nvSpPr>
            <p:cNvPr id="8200" name="Text Box 8"/>
            <p:cNvSpPr txBox="1">
              <a:spLocks noChangeArrowheads="1"/>
            </p:cNvSpPr>
            <p:nvPr/>
          </p:nvSpPr>
          <p:spPr bwMode="auto">
            <a:xfrm>
              <a:off x="3375" y="2169"/>
              <a:ext cx="1881" cy="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ru-RU" dirty="0">
                  <a:solidFill>
                    <a:schemeClr val="tx1"/>
                  </a:solidFill>
                  <a:latin typeface="Calibri" charset="0"/>
                  <a:cs typeface="Arial" charset="0"/>
                </a:rPr>
                <a:t>Дисциплина программы подготовки по направлению </a:t>
              </a:r>
              <a:r>
                <a:rPr lang="ru-RU" b="1" dirty="0">
                  <a:solidFill>
                    <a:schemeClr val="tx1"/>
                  </a:solidFill>
                  <a:latin typeface="Calibri" charset="0"/>
                  <a:cs typeface="Arial" charset="0"/>
                </a:rPr>
                <a:t>«</a:t>
              </a:r>
              <a:r>
                <a:rPr lang="ru-RU" b="1" dirty="0" err="1">
                  <a:solidFill>
                    <a:schemeClr val="tx1"/>
                  </a:solidFill>
                  <a:latin typeface="Calibri" charset="0"/>
                  <a:cs typeface="Arial" charset="0"/>
                </a:rPr>
                <a:t>Оптотехника</a:t>
              </a:r>
              <a:r>
                <a:rPr lang="ru-RU" b="1" dirty="0">
                  <a:solidFill>
                    <a:schemeClr val="tx1"/>
                  </a:solidFill>
                  <a:latin typeface="Calibri" charset="0"/>
                  <a:cs typeface="Arial" charset="0"/>
                </a:rPr>
                <a:t>»</a:t>
              </a:r>
            </a:p>
          </p:txBody>
        </p:sp>
        <p:cxnSp>
          <p:nvCxnSpPr>
            <p:cNvPr id="8201" name="AutoShape 9"/>
            <p:cNvCxnSpPr>
              <a:cxnSpLocks noChangeShapeType="1"/>
            </p:cNvCxnSpPr>
            <p:nvPr/>
          </p:nvCxnSpPr>
          <p:spPr bwMode="auto">
            <a:xfrm>
              <a:off x="1477" y="851"/>
              <a:ext cx="0" cy="356"/>
            </a:xfrm>
            <a:prstGeom prst="straightConnector1">
              <a:avLst/>
            </a:prstGeom>
            <a:noFill/>
            <a:ln w="255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>
              <a:outerShdw dist="74769" dir="938535" algn="ctr" rotWithShape="0">
                <a:srgbClr val="808080">
                  <a:alpha val="38034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02" name="AutoShape 10"/>
            <p:cNvCxnSpPr>
              <a:cxnSpLocks noChangeShapeType="1"/>
            </p:cNvCxnSpPr>
            <p:nvPr/>
          </p:nvCxnSpPr>
          <p:spPr bwMode="auto">
            <a:xfrm>
              <a:off x="1477" y="1916"/>
              <a:ext cx="0" cy="228"/>
            </a:xfrm>
            <a:prstGeom prst="straightConnector1">
              <a:avLst/>
            </a:prstGeom>
            <a:noFill/>
            <a:ln w="255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>
              <a:outerShdw dist="74769" dir="938535" algn="ctr" rotWithShape="0">
                <a:srgbClr val="808080">
                  <a:alpha val="38034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03" name="AutoShape 11"/>
            <p:cNvCxnSpPr>
              <a:cxnSpLocks noChangeShapeType="1"/>
            </p:cNvCxnSpPr>
            <p:nvPr/>
          </p:nvCxnSpPr>
          <p:spPr bwMode="auto">
            <a:xfrm>
              <a:off x="4021" y="851"/>
              <a:ext cx="0" cy="356"/>
            </a:xfrm>
            <a:prstGeom prst="straightConnector1">
              <a:avLst/>
            </a:prstGeom>
            <a:noFill/>
            <a:ln w="255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>
              <a:outerShdw dist="74769" dir="938535" algn="ctr" rotWithShape="0">
                <a:srgbClr val="808080">
                  <a:alpha val="38034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04" name="AutoShape 12"/>
            <p:cNvCxnSpPr>
              <a:cxnSpLocks noChangeShapeType="1"/>
            </p:cNvCxnSpPr>
            <p:nvPr/>
          </p:nvCxnSpPr>
          <p:spPr bwMode="auto">
            <a:xfrm>
              <a:off x="4001" y="1812"/>
              <a:ext cx="0" cy="356"/>
            </a:xfrm>
            <a:prstGeom prst="straightConnector1">
              <a:avLst/>
            </a:prstGeom>
            <a:noFill/>
            <a:ln w="255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>
              <a:outerShdw dist="74769" dir="938535" algn="ctr" rotWithShape="0">
                <a:srgbClr val="808080">
                  <a:alpha val="38034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05" name="AutoShape 13"/>
            <p:cNvCxnSpPr>
              <a:cxnSpLocks noChangeShapeType="1"/>
            </p:cNvCxnSpPr>
            <p:nvPr/>
          </p:nvCxnSpPr>
          <p:spPr bwMode="auto">
            <a:xfrm>
              <a:off x="1676" y="2959"/>
              <a:ext cx="514" cy="267"/>
            </a:xfrm>
            <a:prstGeom prst="straightConnector1">
              <a:avLst/>
            </a:prstGeom>
            <a:noFill/>
            <a:ln w="255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>
              <a:outerShdw dist="74769" dir="938535" algn="ctr" rotWithShape="0">
                <a:srgbClr val="808080">
                  <a:alpha val="38034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06" name="AutoShape 14"/>
            <p:cNvCxnSpPr>
              <a:cxnSpLocks noChangeShapeType="1"/>
            </p:cNvCxnSpPr>
            <p:nvPr/>
          </p:nvCxnSpPr>
          <p:spPr bwMode="auto">
            <a:xfrm flipH="1">
              <a:off x="3375" y="2959"/>
              <a:ext cx="461" cy="267"/>
            </a:xfrm>
            <a:prstGeom prst="straightConnector1">
              <a:avLst/>
            </a:prstGeom>
            <a:noFill/>
            <a:ln w="255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>
              <a:outerShdw dist="74769" dir="938535" algn="ctr" rotWithShape="0">
                <a:srgbClr val="808080">
                  <a:alpha val="38034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207" name="Text Box 15"/>
            <p:cNvSpPr txBox="1">
              <a:spLocks noChangeArrowheads="1"/>
            </p:cNvSpPr>
            <p:nvPr/>
          </p:nvSpPr>
          <p:spPr bwMode="auto">
            <a:xfrm>
              <a:off x="778" y="3228"/>
              <a:ext cx="4325" cy="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ru-RU" dirty="0">
                  <a:solidFill>
                    <a:schemeClr val="tx1"/>
                  </a:solidFill>
                  <a:latin typeface="Calibri" charset="0"/>
                  <a:cs typeface="Arial" charset="0"/>
                </a:rPr>
                <a:t>Лекционный курс, практические занятия, научно-исследовательская работа, выпускная квалификационная работа, представление на конференции молодых ученых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9803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ctrTitle"/>
          </p:nvPr>
        </p:nvSpPr>
        <p:spPr>
          <a:xfrm>
            <a:off x="971600" y="-99392"/>
            <a:ext cx="7201296" cy="75029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0090"/>
                </a:solidFill>
                <a:latin typeface="Calibri" charset="0"/>
              </a:rPr>
              <a:t>Основные вызовы </a:t>
            </a:r>
            <a:endParaRPr lang="en-US" sz="3200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21506" name="Subtitle 2"/>
          <p:cNvSpPr>
            <a:spLocks noGrp="1"/>
          </p:cNvSpPr>
          <p:nvPr>
            <p:ph type="subTitle" idx="1"/>
          </p:nvPr>
        </p:nvSpPr>
        <p:spPr>
          <a:xfrm>
            <a:off x="250825" y="548680"/>
            <a:ext cx="8893175" cy="2664395"/>
          </a:xfrm>
        </p:spPr>
        <p:txBody>
          <a:bodyPr>
            <a:normAutofit fontScale="25000" lnSpcReduction="20000"/>
          </a:bodyPr>
          <a:lstStyle/>
          <a:p>
            <a:pPr marL="457200" indent="-457200" algn="l">
              <a:buFont typeface="Arial" charset="0"/>
              <a:buChar char="•"/>
              <a:defRPr/>
            </a:pPr>
            <a:r>
              <a:rPr lang="ru-RU" sz="9600" dirty="0">
                <a:solidFill>
                  <a:schemeClr val="tx1"/>
                </a:solidFill>
              </a:rPr>
              <a:t>Каждые 3-4 года в конкретной области или технологии происходят обновление приборной и технологической </a:t>
            </a:r>
            <a:r>
              <a:rPr lang="ru-RU" sz="9600" dirty="0" smtClean="0">
                <a:solidFill>
                  <a:schemeClr val="tx1"/>
                </a:solidFill>
              </a:rPr>
              <a:t>базы.</a:t>
            </a:r>
            <a:endParaRPr lang="ru-RU" sz="9600" dirty="0">
              <a:solidFill>
                <a:schemeClr val="tx1"/>
              </a:solidFill>
            </a:endParaRPr>
          </a:p>
          <a:p>
            <a:pPr marL="457200" indent="-457200" algn="l">
              <a:buFont typeface="Arial" charset="0"/>
              <a:buChar char="•"/>
              <a:defRPr/>
            </a:pPr>
            <a:r>
              <a:rPr lang="ru-RU" sz="9600" dirty="0" smtClean="0">
                <a:solidFill>
                  <a:schemeClr val="tx1"/>
                </a:solidFill>
              </a:rPr>
              <a:t>Каждые </a:t>
            </a:r>
            <a:r>
              <a:rPr lang="ru-RU" sz="9600" dirty="0">
                <a:solidFill>
                  <a:schemeClr val="tx1"/>
                </a:solidFill>
              </a:rPr>
              <a:t>7-8 лет происходим принципиальный скачок в развитии технологии, определяющий новые векторы развития медицинской науки и </a:t>
            </a:r>
            <a:r>
              <a:rPr lang="ru-RU" sz="9600" dirty="0" smtClean="0">
                <a:solidFill>
                  <a:schemeClr val="tx1"/>
                </a:solidFill>
              </a:rPr>
              <a:t>практики.</a:t>
            </a:r>
            <a:endParaRPr lang="ru-RU" sz="9600" dirty="0">
              <a:solidFill>
                <a:schemeClr val="tx1"/>
              </a:solidFill>
            </a:endParaRPr>
          </a:p>
          <a:p>
            <a:pPr marL="457200" indent="-457200" algn="l">
              <a:buFont typeface="Arial" charset="0"/>
              <a:buChar char="•"/>
              <a:defRPr/>
            </a:pPr>
            <a:r>
              <a:rPr lang="ru-RU" sz="9600" dirty="0" smtClean="0">
                <a:solidFill>
                  <a:schemeClr val="tx1"/>
                </a:solidFill>
              </a:rPr>
              <a:t>Эффективное </a:t>
            </a:r>
            <a:r>
              <a:rPr lang="ru-RU" sz="9600" dirty="0">
                <a:solidFill>
                  <a:schemeClr val="tx1"/>
                </a:solidFill>
              </a:rPr>
              <a:t>внедрение/применение новых технологий в большинстве случаев  подразумевает уверенное владение технологиями предыдущего </a:t>
            </a:r>
            <a:r>
              <a:rPr lang="ru-RU" sz="9600" dirty="0" smtClean="0">
                <a:solidFill>
                  <a:schemeClr val="tx1"/>
                </a:solidFill>
              </a:rPr>
              <a:t>этапа.</a:t>
            </a:r>
          </a:p>
          <a:p>
            <a:pPr algn="l">
              <a:defRPr/>
            </a:pPr>
            <a:endParaRPr lang="ru-RU" sz="80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2800" dirty="0" smtClean="0">
                <a:solidFill>
                  <a:srgbClr val="000090"/>
                </a:solidFill>
              </a:rPr>
              <a:t>Основные проблемы </a:t>
            </a:r>
          </a:p>
          <a:p>
            <a:pPr algn="l">
              <a:defRPr/>
            </a:pPr>
            <a:r>
              <a:rPr lang="ru-RU" sz="12800" dirty="0">
                <a:solidFill>
                  <a:srgbClr val="000090"/>
                </a:solidFill>
              </a:rPr>
              <a:t> </a:t>
            </a:r>
            <a:r>
              <a:rPr lang="ru-RU" sz="12800" dirty="0" smtClean="0">
                <a:solidFill>
                  <a:srgbClr val="000090"/>
                </a:solidFill>
              </a:rPr>
              <a:t>    </a:t>
            </a:r>
            <a:r>
              <a:rPr lang="ru-RU" sz="9600" dirty="0" smtClean="0">
                <a:solidFill>
                  <a:srgbClr val="000000"/>
                </a:solidFill>
              </a:rPr>
              <a:t>Информационно-практическое </a:t>
            </a:r>
            <a:r>
              <a:rPr lang="ru-RU" sz="9600" dirty="0">
                <a:solidFill>
                  <a:srgbClr val="000000"/>
                </a:solidFill>
              </a:rPr>
              <a:t>отставание в </a:t>
            </a:r>
            <a:r>
              <a:rPr lang="ru-RU" sz="9600" dirty="0" smtClean="0">
                <a:solidFill>
                  <a:srgbClr val="000000"/>
                </a:solidFill>
              </a:rPr>
              <a:t>технологиях.</a:t>
            </a:r>
            <a:endParaRPr lang="ru-RU" sz="9600" dirty="0">
              <a:solidFill>
                <a:srgbClr val="000000"/>
              </a:solidFill>
            </a:endParaRPr>
          </a:p>
          <a:p>
            <a:pPr lvl="1" indent="-457200" algn="l">
              <a:buFont typeface="Arial" charset="0"/>
              <a:buChar char="•"/>
              <a:defRPr/>
            </a:pPr>
            <a:r>
              <a:rPr lang="ru-RU" sz="9600" b="1" dirty="0" smtClean="0">
                <a:solidFill>
                  <a:srgbClr val="000000"/>
                </a:solidFill>
              </a:rPr>
              <a:t>Отсутствие </a:t>
            </a:r>
            <a:r>
              <a:rPr lang="ru-RU" sz="9600" b="1" dirty="0">
                <a:solidFill>
                  <a:srgbClr val="000000"/>
                </a:solidFill>
              </a:rPr>
              <a:t>достаточного пула специалистов, способных быстро и профессионально овладеть </a:t>
            </a:r>
            <a:r>
              <a:rPr lang="ru-RU" sz="9600" b="1" dirty="0" smtClean="0">
                <a:solidFill>
                  <a:srgbClr val="000000"/>
                </a:solidFill>
              </a:rPr>
              <a:t>новыми </a:t>
            </a:r>
            <a:r>
              <a:rPr lang="ru-RU" sz="9600" b="1" dirty="0" smtClean="0">
                <a:solidFill>
                  <a:schemeClr val="tx1"/>
                </a:solidFill>
              </a:rPr>
              <a:t>инновациями</a:t>
            </a:r>
            <a:r>
              <a:rPr lang="ru-RU" sz="11200" b="1" dirty="0" smtClean="0">
                <a:solidFill>
                  <a:schemeClr val="tx1"/>
                </a:solidFill>
              </a:rPr>
              <a:t>. </a:t>
            </a:r>
            <a:r>
              <a:rPr lang="ru-RU" sz="9600" b="1" dirty="0" smtClean="0">
                <a:solidFill>
                  <a:schemeClr val="tx1"/>
                </a:solidFill>
                <a:latin typeface="Calibri" charset="0"/>
              </a:rPr>
              <a:t>Существующие </a:t>
            </a:r>
            <a:r>
              <a:rPr lang="ru-RU" sz="9600" b="1" dirty="0">
                <a:solidFill>
                  <a:schemeClr val="tx1"/>
                </a:solidFill>
                <a:latin typeface="Calibri" charset="0"/>
              </a:rPr>
              <a:t>кадры никак не подготовлены к новым технологиям диагностики и </a:t>
            </a:r>
            <a:r>
              <a:rPr lang="ru-RU" sz="9600" b="1" dirty="0" smtClean="0">
                <a:solidFill>
                  <a:schemeClr val="tx1"/>
                </a:solidFill>
                <a:latin typeface="Calibri" charset="0"/>
              </a:rPr>
              <a:t>лечения</a:t>
            </a:r>
            <a:endParaRPr lang="ru-RU" sz="11200" b="1" dirty="0">
              <a:solidFill>
                <a:srgbClr val="000000"/>
              </a:solidFill>
            </a:endParaRPr>
          </a:p>
          <a:p>
            <a:pPr marL="457200" indent="-457200" algn="l">
              <a:buFont typeface="Arial" charset="0"/>
              <a:buChar char="•"/>
              <a:defRPr/>
            </a:pPr>
            <a:r>
              <a:rPr lang="ru-RU" sz="9600" dirty="0" smtClean="0">
                <a:solidFill>
                  <a:srgbClr val="000000"/>
                </a:solidFill>
              </a:rPr>
              <a:t>Отсутствие </a:t>
            </a:r>
            <a:r>
              <a:rPr lang="ru-RU" sz="9600" dirty="0">
                <a:solidFill>
                  <a:srgbClr val="000000"/>
                </a:solidFill>
              </a:rPr>
              <a:t>понятных механизмов внедрения и «мостов» между наукой и </a:t>
            </a:r>
            <a:r>
              <a:rPr lang="ru-RU" sz="9600" dirty="0" smtClean="0">
                <a:solidFill>
                  <a:srgbClr val="000000"/>
                </a:solidFill>
              </a:rPr>
              <a:t>практикой.</a:t>
            </a:r>
            <a:endParaRPr lang="ru-RU" sz="9600" dirty="0">
              <a:solidFill>
                <a:srgbClr val="000000"/>
              </a:solidFill>
            </a:endParaRPr>
          </a:p>
          <a:p>
            <a:pPr marL="457200" indent="-457200" algn="l">
              <a:defRPr/>
            </a:pPr>
            <a:endParaRPr lang="ru-RU" sz="7200" dirty="0">
              <a:solidFill>
                <a:schemeClr val="tx2"/>
              </a:solidFill>
            </a:endParaRPr>
          </a:p>
          <a:p>
            <a:pPr marL="457200" indent="-457200" algn="l">
              <a:buFont typeface="Arial" charset="0"/>
              <a:buChar char="•"/>
              <a:defRPr/>
            </a:pPr>
            <a:endParaRPr lang="ru-RU" sz="1800" dirty="0">
              <a:solidFill>
                <a:schemeClr val="tx2"/>
              </a:solidFill>
              <a:latin typeface="Calibri" charset="0"/>
            </a:endParaRPr>
          </a:p>
          <a:p>
            <a:pPr marL="457200" indent="-457200" algn="l">
              <a:buFont typeface="Arial" charset="0"/>
              <a:buChar char="•"/>
              <a:defRPr/>
            </a:pPr>
            <a:endParaRPr lang="en-US" sz="1800" dirty="0">
              <a:solidFill>
                <a:schemeClr val="tx2"/>
              </a:solidFill>
              <a:latin typeface="Calibri" charset="0"/>
            </a:endParaRPr>
          </a:p>
          <a:p>
            <a:pPr marL="457200" indent="-457200" algn="l">
              <a:buFont typeface="Arial" charset="0"/>
              <a:buChar char="•"/>
              <a:defRPr/>
            </a:pPr>
            <a:endParaRPr lang="ru-RU" sz="1800" dirty="0">
              <a:solidFill>
                <a:schemeClr val="tx2"/>
              </a:solidFill>
              <a:latin typeface="Calibri" charset="0"/>
            </a:endParaRPr>
          </a:p>
          <a:p>
            <a:pPr marL="457200" indent="-457200" algn="l">
              <a:buFont typeface="Arial" charset="0"/>
              <a:buChar char="•"/>
              <a:defRPr/>
            </a:pPr>
            <a:endParaRPr lang="ru-RU" sz="1800" dirty="0">
              <a:solidFill>
                <a:schemeClr val="tx2"/>
              </a:solidFill>
              <a:latin typeface="Calibri" charset="0"/>
            </a:endParaRPr>
          </a:p>
          <a:p>
            <a:pPr marL="457200" indent="-457200" algn="l">
              <a:buFont typeface="Arial" charset="0"/>
              <a:buChar char="•"/>
              <a:defRPr/>
            </a:pPr>
            <a:endParaRPr lang="en-US" sz="1800" dirty="0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245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" name="Group 1"/>
          <p:cNvGrpSpPr>
            <a:grpSpLocks/>
          </p:cNvGrpSpPr>
          <p:nvPr/>
        </p:nvGrpSpPr>
        <p:grpSpPr bwMode="auto">
          <a:xfrm>
            <a:off x="250825" y="736600"/>
            <a:ext cx="5707063" cy="769938"/>
            <a:chOff x="158" y="464"/>
            <a:chExt cx="3595" cy="485"/>
          </a:xfrm>
        </p:grpSpPr>
        <p:grpSp>
          <p:nvGrpSpPr>
            <p:cNvPr id="9218" name="Group 2"/>
            <p:cNvGrpSpPr>
              <a:grpSpLocks/>
            </p:cNvGrpSpPr>
            <p:nvPr/>
          </p:nvGrpSpPr>
          <p:grpSpPr bwMode="auto">
            <a:xfrm>
              <a:off x="158" y="464"/>
              <a:ext cx="3595" cy="263"/>
              <a:chOff x="158" y="464"/>
              <a:chExt cx="3595" cy="263"/>
            </a:xfrm>
          </p:grpSpPr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0" r="88148"/>
              <a:stretch>
                <a:fillRect/>
              </a:stretch>
            </p:blipFill>
            <p:spPr bwMode="auto">
              <a:xfrm>
                <a:off x="158" y="464"/>
                <a:ext cx="248" cy="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 l="2740" r="88148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9220" name="Rectangle 4"/>
              <p:cNvSpPr>
                <a:spLocks noChangeArrowheads="1"/>
              </p:cNvSpPr>
              <p:nvPr/>
            </p:nvSpPr>
            <p:spPr bwMode="auto">
              <a:xfrm>
                <a:off x="476" y="474"/>
                <a:ext cx="3277" cy="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pPr hangingPunct="1">
                  <a:lnSpc>
                    <a:spcPct val="100000"/>
                  </a:lnSpc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ru-RU" sz="1400" b="1">
                    <a:solidFill>
                      <a:srgbClr val="606060"/>
                    </a:solidFill>
                  </a:rPr>
                  <a:t>ФГБУ «СЗФМИЦ им. В. А. Алмазова» Минздрава России</a:t>
                </a:r>
              </a:p>
            </p:txBody>
          </p:sp>
        </p:grpSp>
        <p:sp>
          <p:nvSpPr>
            <p:cNvPr id="9221" name="Text Box 5"/>
            <p:cNvSpPr txBox="1">
              <a:spLocks noChangeArrowheads="1"/>
            </p:cNvSpPr>
            <p:nvPr/>
          </p:nvSpPr>
          <p:spPr bwMode="auto">
            <a:xfrm>
              <a:off x="403" y="730"/>
              <a:ext cx="326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ru-RU" b="1">
                  <a:solidFill>
                    <a:srgbClr val="22228B"/>
                  </a:solidFill>
                </a:rPr>
                <a:t>Институт медицинского образования</a:t>
              </a:r>
            </a:p>
          </p:txBody>
        </p:sp>
      </p:grpSp>
      <p:sp>
        <p:nvSpPr>
          <p:cNvPr id="9223" name="Line 7"/>
          <p:cNvSpPr>
            <a:spLocks noChangeShapeType="1"/>
          </p:cNvSpPr>
          <p:nvPr/>
        </p:nvSpPr>
        <p:spPr bwMode="auto">
          <a:xfrm flipH="1">
            <a:off x="492125" y="549275"/>
            <a:ext cx="8642350" cy="1588"/>
          </a:xfrm>
          <a:prstGeom prst="line">
            <a:avLst/>
          </a:prstGeom>
          <a:noFill/>
          <a:ln w="38160" cap="sq">
            <a:solidFill>
              <a:srgbClr val="00BC1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H="1">
            <a:off x="-1588" y="6524625"/>
            <a:ext cx="8642351" cy="1588"/>
          </a:xfrm>
          <a:prstGeom prst="line">
            <a:avLst/>
          </a:prstGeom>
          <a:noFill/>
          <a:ln w="38160" cap="sq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401638"/>
            <a:ext cx="1852612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941513" y="1916113"/>
            <a:ext cx="5743575" cy="603250"/>
          </a:xfrm>
          <a:prstGeom prst="rect">
            <a:avLst/>
          </a:prstGeom>
          <a:solidFill>
            <a:srgbClr val="00FA71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000000"/>
                </a:solidFill>
              </a:rPr>
              <a:t>Образовательная программа магистратуры «Вычислительная биомедицина»</a:t>
            </a:r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2916238" y="1509713"/>
            <a:ext cx="215900" cy="334962"/>
          </a:xfrm>
          <a:prstGeom prst="downArrow">
            <a:avLst>
              <a:gd name="adj1" fmla="val 50000"/>
              <a:gd name="adj2" fmla="val 50006"/>
            </a:avLst>
          </a:prstGeom>
          <a:solidFill>
            <a:srgbClr val="00B8FF"/>
          </a:solidFill>
          <a:ln w="9360" cap="sq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8" name="AutoShape 12"/>
          <p:cNvSpPr>
            <a:spLocks noChangeArrowheads="1"/>
          </p:cNvSpPr>
          <p:nvPr/>
        </p:nvSpPr>
        <p:spPr bwMode="auto">
          <a:xfrm>
            <a:off x="6948488" y="1509713"/>
            <a:ext cx="215900" cy="334962"/>
          </a:xfrm>
          <a:prstGeom prst="downArrow">
            <a:avLst>
              <a:gd name="adj1" fmla="val 50000"/>
              <a:gd name="adj2" fmla="val 50006"/>
            </a:avLst>
          </a:prstGeom>
          <a:solidFill>
            <a:srgbClr val="00B8FF"/>
          </a:solidFill>
          <a:ln w="9360" cap="sq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3713880" y="2607148"/>
            <a:ext cx="3676650" cy="402291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 smtClean="0"/>
              <a:t>Персонализированный подход</a:t>
            </a:r>
            <a:endParaRPr lang="ru-RU" sz="2000" b="1" dirty="0"/>
          </a:p>
        </p:txBody>
      </p:sp>
      <p:sp>
        <p:nvSpPr>
          <p:cNvPr id="9230" name="AutoShape 14"/>
          <p:cNvSpPr>
            <a:spLocks noChangeArrowheads="1"/>
          </p:cNvSpPr>
          <p:nvPr/>
        </p:nvSpPr>
        <p:spPr bwMode="auto">
          <a:xfrm rot="4200000">
            <a:off x="3174207" y="3071019"/>
            <a:ext cx="330200" cy="484187"/>
          </a:xfrm>
          <a:prstGeom prst="downArrow">
            <a:avLst>
              <a:gd name="adj1" fmla="val 50000"/>
              <a:gd name="adj2" fmla="val 49991"/>
            </a:avLst>
          </a:prstGeom>
          <a:solidFill>
            <a:srgbClr val="00B8FF"/>
          </a:solidFill>
          <a:ln w="9360" cap="sq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160338" y="2954338"/>
            <a:ext cx="2906712" cy="603250"/>
          </a:xfrm>
          <a:prstGeom prst="rect">
            <a:avLst/>
          </a:prstGeom>
          <a:noFill/>
          <a:ln w="38160" cap="sq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</a:rPr>
              <a:t>биоинформатика и геномные исследования</a:t>
            </a: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320675" y="3902075"/>
            <a:ext cx="2906713" cy="1368425"/>
          </a:xfrm>
          <a:prstGeom prst="rect">
            <a:avLst/>
          </a:prstGeom>
          <a:noFill/>
          <a:ln w="38160" cap="sq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</a:rPr>
              <a:t>структурное белковое моделирование и рациональный дизайн лекарственных препаратов</a:t>
            </a:r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auto">
          <a:xfrm rot="3060000">
            <a:off x="3551238" y="3508375"/>
            <a:ext cx="331787" cy="969963"/>
          </a:xfrm>
          <a:prstGeom prst="downArrow">
            <a:avLst>
              <a:gd name="adj1" fmla="val 50000"/>
              <a:gd name="adj2" fmla="val 49834"/>
            </a:avLst>
          </a:prstGeom>
          <a:solidFill>
            <a:srgbClr val="00B8FF"/>
          </a:solidFill>
          <a:ln w="9360" cap="sq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1636713" y="5445125"/>
            <a:ext cx="3465512" cy="858838"/>
          </a:xfrm>
          <a:prstGeom prst="rect">
            <a:avLst/>
          </a:prstGeom>
          <a:noFill/>
          <a:ln w="38160" cap="sq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</a:rPr>
              <a:t>модели физиологических процессов в теле человека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</a:rPr>
              <a:t>(Virtual Physiological Human)</a:t>
            </a:r>
          </a:p>
        </p:txBody>
      </p:sp>
      <p:sp>
        <p:nvSpPr>
          <p:cNvPr id="9235" name="AutoShape 19"/>
          <p:cNvSpPr>
            <a:spLocks noChangeArrowheads="1"/>
          </p:cNvSpPr>
          <p:nvPr/>
        </p:nvSpPr>
        <p:spPr bwMode="auto">
          <a:xfrm rot="1620000">
            <a:off x="3959225" y="4241800"/>
            <a:ext cx="331788" cy="1123950"/>
          </a:xfrm>
          <a:prstGeom prst="downArrow">
            <a:avLst>
              <a:gd name="adj1" fmla="val 50000"/>
              <a:gd name="adj2" fmla="val 49872"/>
            </a:avLst>
          </a:prstGeom>
          <a:solidFill>
            <a:srgbClr val="00B8FF"/>
          </a:solidFill>
          <a:ln w="9360" cap="sq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5848350" y="3478213"/>
            <a:ext cx="2908300" cy="349250"/>
          </a:xfrm>
          <a:prstGeom prst="rect">
            <a:avLst/>
          </a:prstGeom>
          <a:noFill/>
          <a:ln w="38160" cap="sq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</a:rPr>
              <a:t>технологии Big Data</a:t>
            </a:r>
          </a:p>
        </p:txBody>
      </p:sp>
      <p:sp>
        <p:nvSpPr>
          <p:cNvPr id="9237" name="AutoShape 21"/>
          <p:cNvSpPr>
            <a:spLocks noChangeArrowheads="1"/>
          </p:cNvSpPr>
          <p:nvPr/>
        </p:nvSpPr>
        <p:spPr bwMode="auto">
          <a:xfrm rot="18720000">
            <a:off x="6555582" y="2944019"/>
            <a:ext cx="330200" cy="484187"/>
          </a:xfrm>
          <a:prstGeom prst="downArrow">
            <a:avLst>
              <a:gd name="adj1" fmla="val 50000"/>
              <a:gd name="adj2" fmla="val 50107"/>
            </a:avLst>
          </a:prstGeom>
          <a:solidFill>
            <a:srgbClr val="00B8FF"/>
          </a:solidFill>
          <a:ln w="9360" cap="sq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4759325" y="4271963"/>
            <a:ext cx="3052763" cy="885825"/>
          </a:xfrm>
          <a:prstGeom prst="rect">
            <a:avLst/>
          </a:prstGeom>
          <a:solidFill>
            <a:srgbClr val="75FFB3"/>
          </a:solidFill>
          <a:ln w="38160" cap="sq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i="1">
                <a:solidFill>
                  <a:srgbClr val="000000"/>
                </a:solidFill>
              </a:rPr>
              <a:t>моделирование работы учреждений здравоохранения для повышения качества оказания медицинской помощи</a:t>
            </a:r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auto">
          <a:xfrm>
            <a:off x="5435600" y="5284788"/>
            <a:ext cx="3600450" cy="885825"/>
          </a:xfrm>
          <a:prstGeom prst="rect">
            <a:avLst/>
          </a:prstGeom>
          <a:solidFill>
            <a:srgbClr val="75FFB3"/>
          </a:solidFill>
          <a:ln w="38160" cap="sq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i="1">
                <a:solidFill>
                  <a:srgbClr val="000000"/>
                </a:solidFill>
              </a:rPr>
              <a:t>эпидемиологические исследования - взаимосвязь заболеваемости с экологическими, культурными и социально-экономическими факторами</a:t>
            </a:r>
          </a:p>
        </p:txBody>
      </p:sp>
      <p:sp>
        <p:nvSpPr>
          <p:cNvPr id="9240" name="AutoShape 24"/>
          <p:cNvSpPr>
            <a:spLocks noChangeArrowheads="1"/>
          </p:cNvSpPr>
          <p:nvPr/>
        </p:nvSpPr>
        <p:spPr bwMode="auto">
          <a:xfrm>
            <a:off x="6616700" y="3902075"/>
            <a:ext cx="331788" cy="3238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8FF">
              <a:alpha val="54999"/>
            </a:srgbClr>
          </a:solidFill>
          <a:ln w="9360" cap="sq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41" name="AutoShape 25"/>
          <p:cNvSpPr>
            <a:spLocks noChangeArrowheads="1"/>
          </p:cNvSpPr>
          <p:nvPr/>
        </p:nvSpPr>
        <p:spPr bwMode="auto">
          <a:xfrm>
            <a:off x="8101013" y="3902075"/>
            <a:ext cx="330200" cy="1265238"/>
          </a:xfrm>
          <a:prstGeom prst="downArrow">
            <a:avLst>
              <a:gd name="adj1" fmla="val 50000"/>
              <a:gd name="adj2" fmla="val 50114"/>
            </a:avLst>
          </a:prstGeom>
          <a:solidFill>
            <a:srgbClr val="00B8FF">
              <a:alpha val="54999"/>
            </a:srgbClr>
          </a:solidFill>
          <a:ln w="9360" cap="sq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56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1"/>
          <p:cNvSpPr>
            <a:spLocks noChangeShapeType="1"/>
          </p:cNvSpPr>
          <p:nvPr/>
        </p:nvSpPr>
        <p:spPr bwMode="auto">
          <a:xfrm flipH="1">
            <a:off x="492125" y="549275"/>
            <a:ext cx="8642350" cy="1588"/>
          </a:xfrm>
          <a:prstGeom prst="line">
            <a:avLst/>
          </a:prstGeom>
          <a:noFill/>
          <a:ln w="38160" cap="sq">
            <a:solidFill>
              <a:srgbClr val="00BC1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859338" y="187325"/>
            <a:ext cx="428466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FFFFFF"/>
                </a:solidFill>
              </a:rPr>
              <a:t>…</a:t>
            </a: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31750" y="6397625"/>
            <a:ext cx="8642350" cy="1588"/>
          </a:xfrm>
          <a:prstGeom prst="line">
            <a:avLst/>
          </a:prstGeom>
          <a:noFill/>
          <a:ln w="38160" cap="sq">
            <a:solidFill>
              <a:srgbClr val="00BC1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349500"/>
            <a:ext cx="16573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0" name="Freeform 6"/>
          <p:cNvSpPr>
            <a:spLocks noChangeArrowheads="1"/>
          </p:cNvSpPr>
          <p:nvPr/>
        </p:nvSpPr>
        <p:spPr bwMode="auto">
          <a:xfrm>
            <a:off x="3778250" y="1557338"/>
            <a:ext cx="574675" cy="604837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T0" fmla="*/ 76173 w 574675"/>
              <a:gd name="T1" fmla="*/ 234837 h 604837"/>
              <a:gd name="T2" fmla="*/ 219756 w 574675"/>
              <a:gd name="T3" fmla="*/ 234837 h 604837"/>
              <a:gd name="T4" fmla="*/ 219756 w 574675"/>
              <a:gd name="T5" fmla="*/ 80171 h 604837"/>
              <a:gd name="T6" fmla="*/ 354919 w 574675"/>
              <a:gd name="T7" fmla="*/ 80171 h 604837"/>
              <a:gd name="T8" fmla="*/ 354919 w 574675"/>
              <a:gd name="T9" fmla="*/ 234837 h 604837"/>
              <a:gd name="T10" fmla="*/ 498502 w 574675"/>
              <a:gd name="T11" fmla="*/ 234837 h 604837"/>
              <a:gd name="T12" fmla="*/ 498502 w 574675"/>
              <a:gd name="T13" fmla="*/ 370000 h 604837"/>
              <a:gd name="T14" fmla="*/ 354919 w 574675"/>
              <a:gd name="T15" fmla="*/ 370000 h 604837"/>
              <a:gd name="T16" fmla="*/ 354919 w 574675"/>
              <a:gd name="T17" fmla="*/ 524666 h 604837"/>
              <a:gd name="T18" fmla="*/ 219756 w 574675"/>
              <a:gd name="T19" fmla="*/ 524666 h 604837"/>
              <a:gd name="T20" fmla="*/ 219756 w 574675"/>
              <a:gd name="T21" fmla="*/ 370000 h 604837"/>
              <a:gd name="T22" fmla="*/ 76173 w 574675"/>
              <a:gd name="T23" fmla="*/ 370000 h 604837"/>
              <a:gd name="T24" fmla="*/ 76173 w 574675"/>
              <a:gd name="T25" fmla="*/ 234837 h 604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74675" h="604837">
                <a:moveTo>
                  <a:pt x="76173" y="234837"/>
                </a:moveTo>
                <a:lnTo>
                  <a:pt x="219756" y="234837"/>
                </a:lnTo>
                <a:lnTo>
                  <a:pt x="219756" y="80171"/>
                </a:lnTo>
                <a:lnTo>
                  <a:pt x="354919" y="80171"/>
                </a:lnTo>
                <a:lnTo>
                  <a:pt x="354919" y="234837"/>
                </a:lnTo>
                <a:lnTo>
                  <a:pt x="498502" y="234837"/>
                </a:lnTo>
                <a:lnTo>
                  <a:pt x="498502" y="370000"/>
                </a:lnTo>
                <a:lnTo>
                  <a:pt x="354919" y="370000"/>
                </a:lnTo>
                <a:lnTo>
                  <a:pt x="354919" y="524666"/>
                </a:lnTo>
                <a:lnTo>
                  <a:pt x="219756" y="524666"/>
                </a:lnTo>
                <a:lnTo>
                  <a:pt x="219756" y="370000"/>
                </a:lnTo>
                <a:lnTo>
                  <a:pt x="76173" y="370000"/>
                </a:lnTo>
                <a:lnTo>
                  <a:pt x="76173" y="234837"/>
                </a:lnTo>
                <a:close/>
              </a:path>
            </a:pathLst>
          </a:custGeom>
          <a:solidFill>
            <a:srgbClr val="00B8FF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71" name="Freeform 7"/>
          <p:cNvSpPr>
            <a:spLocks noChangeArrowheads="1"/>
          </p:cNvSpPr>
          <p:nvPr/>
        </p:nvSpPr>
        <p:spPr bwMode="auto">
          <a:xfrm>
            <a:off x="3665538" y="3141663"/>
            <a:ext cx="1079500" cy="431800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T0" fmla="*/ 143088 w 1079500"/>
              <a:gd name="T1" fmla="*/ 88951 h 431800"/>
              <a:gd name="T2" fmla="*/ 936412 w 1079500"/>
              <a:gd name="T3" fmla="*/ 88951 h 431800"/>
              <a:gd name="T4" fmla="*/ 936412 w 1079500"/>
              <a:gd name="T5" fmla="*/ 190510 h 431800"/>
              <a:gd name="T6" fmla="*/ 143088 w 1079500"/>
              <a:gd name="T7" fmla="*/ 190510 h 431800"/>
              <a:gd name="T8" fmla="*/ 143088 w 1079500"/>
              <a:gd name="T9" fmla="*/ 88951 h 431800"/>
              <a:gd name="T10" fmla="*/ 143088 w 1079500"/>
              <a:gd name="T11" fmla="*/ 241290 h 431800"/>
              <a:gd name="T12" fmla="*/ 936412 w 1079500"/>
              <a:gd name="T13" fmla="*/ 241290 h 431800"/>
              <a:gd name="T14" fmla="*/ 936412 w 1079500"/>
              <a:gd name="T15" fmla="*/ 342849 h 431800"/>
              <a:gd name="T16" fmla="*/ 143088 w 1079500"/>
              <a:gd name="T17" fmla="*/ 342849 h 431800"/>
              <a:gd name="T18" fmla="*/ 143088 w 1079500"/>
              <a:gd name="T19" fmla="*/ 241290 h 43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79500" h="431800">
                <a:moveTo>
                  <a:pt x="143088" y="88951"/>
                </a:moveTo>
                <a:lnTo>
                  <a:pt x="936412" y="88951"/>
                </a:lnTo>
                <a:lnTo>
                  <a:pt x="936412" y="190510"/>
                </a:lnTo>
                <a:lnTo>
                  <a:pt x="143088" y="190510"/>
                </a:lnTo>
                <a:lnTo>
                  <a:pt x="143088" y="88951"/>
                </a:lnTo>
                <a:close/>
                <a:moveTo>
                  <a:pt x="143088" y="241290"/>
                </a:moveTo>
                <a:lnTo>
                  <a:pt x="936412" y="241290"/>
                </a:lnTo>
                <a:lnTo>
                  <a:pt x="936412" y="342849"/>
                </a:lnTo>
                <a:lnTo>
                  <a:pt x="143088" y="342849"/>
                </a:lnTo>
                <a:lnTo>
                  <a:pt x="143088" y="241290"/>
                </a:lnTo>
                <a:close/>
              </a:path>
            </a:pathLst>
          </a:custGeom>
          <a:solidFill>
            <a:srgbClr val="00B8FF"/>
          </a:solidFill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1665288" y="3716338"/>
            <a:ext cx="5080000" cy="455612"/>
          </a:xfrm>
          <a:prstGeom prst="rect">
            <a:avLst/>
          </a:prstGeom>
          <a:noFill/>
          <a:ln w="38160" cap="sq">
            <a:solidFill>
              <a:srgbClr val="22228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</a:rPr>
              <a:t>образовательные программы</a:t>
            </a:r>
          </a:p>
        </p:txBody>
      </p:sp>
      <p:grpSp>
        <p:nvGrpSpPr>
          <p:cNvPr id="11273" name="Group 9"/>
          <p:cNvGrpSpPr>
            <a:grpSpLocks/>
          </p:cNvGrpSpPr>
          <p:nvPr/>
        </p:nvGrpSpPr>
        <p:grpSpPr bwMode="auto">
          <a:xfrm>
            <a:off x="684213" y="720725"/>
            <a:ext cx="5707062" cy="769938"/>
            <a:chOff x="431" y="454"/>
            <a:chExt cx="3595" cy="485"/>
          </a:xfrm>
        </p:grpSpPr>
        <p:grpSp>
          <p:nvGrpSpPr>
            <p:cNvPr id="11274" name="Group 10"/>
            <p:cNvGrpSpPr>
              <a:grpSpLocks/>
            </p:cNvGrpSpPr>
            <p:nvPr/>
          </p:nvGrpSpPr>
          <p:grpSpPr bwMode="auto">
            <a:xfrm>
              <a:off x="431" y="454"/>
              <a:ext cx="3595" cy="263"/>
              <a:chOff x="431" y="454"/>
              <a:chExt cx="3595" cy="263"/>
            </a:xfrm>
          </p:grpSpPr>
          <p:pic>
            <p:nvPicPr>
              <p:cNvPr id="11275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0" r="88148"/>
              <a:stretch>
                <a:fillRect/>
              </a:stretch>
            </p:blipFill>
            <p:spPr bwMode="auto">
              <a:xfrm>
                <a:off x="431" y="454"/>
                <a:ext cx="248" cy="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 l="2740" r="88148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276" name="Rectangle 12"/>
              <p:cNvSpPr>
                <a:spLocks noChangeArrowheads="1"/>
              </p:cNvSpPr>
              <p:nvPr/>
            </p:nvSpPr>
            <p:spPr bwMode="auto">
              <a:xfrm>
                <a:off x="749" y="464"/>
                <a:ext cx="3277" cy="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pPr hangingPunct="1">
                  <a:lnSpc>
                    <a:spcPct val="100000"/>
                  </a:lnSpc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ru-RU" sz="1400" b="1">
                    <a:solidFill>
                      <a:srgbClr val="606060"/>
                    </a:solidFill>
                  </a:rPr>
                  <a:t>ФГБУ «СЗФМИЦ им. В. А. Алмазова» Минздрава России</a:t>
                </a:r>
              </a:p>
            </p:txBody>
          </p:sp>
        </p:grpSp>
        <p:sp>
          <p:nvSpPr>
            <p:cNvPr id="11277" name="Text Box 13"/>
            <p:cNvSpPr txBox="1">
              <a:spLocks noChangeArrowheads="1"/>
            </p:cNvSpPr>
            <p:nvPr/>
          </p:nvSpPr>
          <p:spPr bwMode="auto">
            <a:xfrm>
              <a:off x="676" y="720"/>
              <a:ext cx="3265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ru-RU" b="1">
                  <a:solidFill>
                    <a:srgbClr val="22228B"/>
                  </a:solidFill>
                </a:rPr>
                <a:t>Институт медицинского образования</a:t>
              </a:r>
            </a:p>
          </p:txBody>
        </p:sp>
      </p:grp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203575" y="2281238"/>
            <a:ext cx="45386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b="1">
                <a:solidFill>
                  <a:srgbClr val="22228B"/>
                </a:solidFill>
              </a:rPr>
              <a:t>Высшая школы маркетинга и малого предпринимательства </a:t>
            </a:r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 rot="1920000">
            <a:off x="2452688" y="4275138"/>
            <a:ext cx="431800" cy="792162"/>
          </a:xfrm>
          <a:prstGeom prst="downArrow">
            <a:avLst>
              <a:gd name="adj1" fmla="val 50000"/>
              <a:gd name="adj2" fmla="val 50034"/>
            </a:avLst>
          </a:prstGeom>
          <a:solidFill>
            <a:srgbClr val="00B8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 rot="19920000">
            <a:off x="6138863" y="4284663"/>
            <a:ext cx="431800" cy="792162"/>
          </a:xfrm>
          <a:prstGeom prst="downArrow">
            <a:avLst>
              <a:gd name="adj1" fmla="val 50000"/>
              <a:gd name="adj2" fmla="val 50034"/>
            </a:avLst>
          </a:prstGeom>
          <a:solidFill>
            <a:srgbClr val="00B8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134938" y="5118100"/>
            <a:ext cx="4679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/>
              <a:t>МАГИСТРАТУРА</a:t>
            </a:r>
          </a:p>
          <a:p>
            <a:pPr algn="ctr">
              <a:buClrTx/>
              <a:buFontTx/>
              <a:buNone/>
            </a:pPr>
            <a:r>
              <a:rPr lang="ru-RU"/>
              <a:t>«</a:t>
            </a:r>
            <a:r>
              <a:rPr lang="ru-RU" b="1"/>
              <a:t>Технологии управления медицинской организацией</a:t>
            </a:r>
            <a:r>
              <a:rPr lang="ru-RU"/>
              <a:t>» </a:t>
            </a: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4813300" y="5118100"/>
            <a:ext cx="410686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ru-RU"/>
              <a:t>ДПО</a:t>
            </a:r>
          </a:p>
          <a:p>
            <a:pPr algn="ctr">
              <a:buClrTx/>
              <a:buFontTx/>
              <a:buNone/>
            </a:pPr>
            <a:r>
              <a:rPr lang="ru-RU"/>
              <a:t>«</a:t>
            </a:r>
            <a:r>
              <a:rPr lang="ru-RU" b="1"/>
              <a:t>Бизнес-управление медицинской организацией» </a:t>
            </a:r>
          </a:p>
        </p:txBody>
      </p:sp>
    </p:spTree>
    <p:extLst>
      <p:ext uri="{BB962C8B-B14F-4D97-AF65-F5344CB8AC3E}">
        <p14:creationId xmlns:p14="http://schemas.microsoft.com/office/powerpoint/2010/main" val="2286034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0090"/>
                </a:solidFill>
              </a:rPr>
              <a:t>Образовательная программа </a:t>
            </a:r>
            <a:r>
              <a:rPr lang="ru-RU" sz="3200" dirty="0" smtClean="0">
                <a:solidFill>
                  <a:srgbClr val="000090"/>
                </a:solidFill>
              </a:rPr>
              <a:t>ДПО</a:t>
            </a:r>
            <a:br>
              <a:rPr lang="ru-RU" sz="3200" dirty="0" smtClean="0">
                <a:solidFill>
                  <a:srgbClr val="000090"/>
                </a:solidFill>
              </a:rPr>
            </a:br>
            <a:r>
              <a:rPr lang="ru-RU" sz="3200" dirty="0">
                <a:solidFill>
                  <a:srgbClr val="000090"/>
                </a:solidFill>
                <a:cs typeface="Tahoma" pitchFamily="34" charset="0"/>
              </a:rPr>
              <a:t>НОК «Трансляционная медицина»</a:t>
            </a:r>
            <a:endParaRPr lang="ru-RU" sz="3200" dirty="0">
              <a:solidFill>
                <a:srgbClr val="000090"/>
              </a:solidFill>
            </a:endParaRPr>
          </a:p>
        </p:txBody>
      </p:sp>
      <p:sp>
        <p:nvSpPr>
          <p:cNvPr id="3" name="Прямоугольник 3"/>
          <p:cNvSpPr/>
          <p:nvPr/>
        </p:nvSpPr>
        <p:spPr>
          <a:xfrm>
            <a:off x="315621" y="1268760"/>
            <a:ext cx="85127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Образовательная программа </a:t>
            </a:r>
            <a:r>
              <a:rPr lang="ru-RU" dirty="0" smtClean="0">
                <a:solidFill>
                  <a:srgbClr val="002060"/>
                </a:solidFill>
              </a:rPr>
              <a:t>дополнительного образования, </a:t>
            </a:r>
            <a:r>
              <a:rPr lang="ru-RU" dirty="0">
                <a:solidFill>
                  <a:srgbClr val="002060"/>
                </a:solidFill>
              </a:rPr>
              <a:t>реализуемая в сетевой </a:t>
            </a:r>
            <a:r>
              <a:rPr lang="ru-RU" dirty="0" smtClean="0">
                <a:solidFill>
                  <a:srgbClr val="002060"/>
                </a:solidFill>
              </a:rPr>
              <a:t>форме, «</a:t>
            </a:r>
            <a:r>
              <a:rPr lang="ru-RU" b="1" dirty="0">
                <a:solidFill>
                  <a:srgbClr val="002060"/>
                </a:solidFill>
              </a:rPr>
              <a:t>Бизнес-управление медицинской организацией</a:t>
            </a:r>
            <a:r>
              <a:rPr lang="ru-RU" b="1" dirty="0" smtClean="0">
                <a:solidFill>
                  <a:srgbClr val="002060"/>
                </a:solidFill>
              </a:rPr>
              <a:t>»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(72 часа)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Целевая аудитория: </a:t>
            </a:r>
            <a:r>
              <a:rPr lang="ru-RU" dirty="0" smtClean="0">
                <a:solidFill>
                  <a:srgbClr val="002060"/>
                </a:solidFill>
              </a:rPr>
              <a:t>руководители структурных подразделений медицинских организаций.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Основные модули программы:</a:t>
            </a:r>
          </a:p>
          <a:p>
            <a:pPr marL="742950" lvl="1" indent="-28575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Нормативные правовые и организационные аспекты оказания медицинской помощи населению Российской </a:t>
            </a:r>
            <a:r>
              <a:rPr lang="ru-RU" dirty="0" smtClean="0">
                <a:solidFill>
                  <a:srgbClr val="002060"/>
                </a:solidFill>
              </a:rPr>
              <a:t>Федерации</a:t>
            </a:r>
          </a:p>
          <a:p>
            <a:pPr marL="742950" lvl="1" indent="-28575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Экономика здравоохранения</a:t>
            </a:r>
          </a:p>
          <a:p>
            <a:pPr marL="742950" lvl="1" indent="-28575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Управление материально-техническими </a:t>
            </a:r>
            <a:r>
              <a:rPr lang="ru-RU" dirty="0" smtClean="0">
                <a:solidFill>
                  <a:srgbClr val="002060"/>
                </a:solidFill>
              </a:rPr>
              <a:t>ресурсами</a:t>
            </a:r>
          </a:p>
          <a:p>
            <a:pPr marL="742950" lvl="1" indent="-28575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Архитектура управления медицинской </a:t>
            </a:r>
            <a:r>
              <a:rPr lang="ru-RU" dirty="0" smtClean="0">
                <a:solidFill>
                  <a:srgbClr val="002060"/>
                </a:solidFill>
              </a:rPr>
              <a:t>организацией</a:t>
            </a:r>
          </a:p>
          <a:p>
            <a:pPr marL="742950" lvl="1" indent="-28575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Управление </a:t>
            </a:r>
            <a:r>
              <a:rPr lang="ru-RU" dirty="0" smtClean="0">
                <a:solidFill>
                  <a:srgbClr val="002060"/>
                </a:solidFill>
              </a:rPr>
              <a:t>бизнес-процессами </a:t>
            </a:r>
            <a:r>
              <a:rPr lang="ru-RU" dirty="0">
                <a:solidFill>
                  <a:srgbClr val="002060"/>
                </a:solidFill>
              </a:rPr>
              <a:t>медицинской </a:t>
            </a:r>
            <a:r>
              <a:rPr lang="ru-RU" dirty="0" smtClean="0">
                <a:solidFill>
                  <a:srgbClr val="002060"/>
                </a:solidFill>
              </a:rPr>
              <a:t>организации</a:t>
            </a:r>
          </a:p>
          <a:p>
            <a:pPr marL="742950" lvl="1" indent="-28575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Медицинские </a:t>
            </a:r>
            <a:r>
              <a:rPr lang="ru-RU" dirty="0" smtClean="0">
                <a:solidFill>
                  <a:srgbClr val="002060"/>
                </a:solidFill>
              </a:rPr>
              <a:t>информационные системы</a:t>
            </a:r>
          </a:p>
          <a:p>
            <a:pPr marL="742950" lvl="1" indent="-28575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Технологии </a:t>
            </a:r>
            <a:r>
              <a:rPr lang="ru-RU" dirty="0" smtClean="0">
                <a:solidFill>
                  <a:srgbClr val="002060"/>
                </a:solidFill>
              </a:rPr>
              <a:t>бизнес-анализа </a:t>
            </a:r>
            <a:r>
              <a:rPr lang="ru-RU" dirty="0">
                <a:solidFill>
                  <a:srgbClr val="002060"/>
                </a:solidFill>
              </a:rPr>
              <a:t>и системы поддержки принятия </a:t>
            </a:r>
            <a:r>
              <a:rPr lang="ru-RU" dirty="0" smtClean="0">
                <a:solidFill>
                  <a:srgbClr val="002060"/>
                </a:solidFill>
              </a:rPr>
              <a:t>решений</a:t>
            </a:r>
          </a:p>
          <a:p>
            <a:pPr marL="742950" lvl="1" indent="-28575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Проектное </a:t>
            </a:r>
            <a:r>
              <a:rPr lang="ru-RU" dirty="0" smtClean="0">
                <a:solidFill>
                  <a:srgbClr val="002060"/>
                </a:solidFill>
              </a:rPr>
              <a:t>управление</a:t>
            </a:r>
          </a:p>
          <a:p>
            <a:pPr marL="742950" lvl="1" indent="-285750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Управление персоналом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130556" y="6399612"/>
            <a:ext cx="407987" cy="390525"/>
            <a:chOff x="12423" y="2416"/>
            <a:chExt cx="1861" cy="1890"/>
          </a:xfrm>
        </p:grpSpPr>
        <p:sp>
          <p:nvSpPr>
            <p:cNvPr id="5" name="Freeform 21"/>
            <p:cNvSpPr>
              <a:spLocks/>
            </p:cNvSpPr>
            <p:nvPr/>
          </p:nvSpPr>
          <p:spPr bwMode="auto">
            <a:xfrm>
              <a:off x="12423" y="2416"/>
              <a:ext cx="1861" cy="1890"/>
            </a:xfrm>
            <a:custGeom>
              <a:avLst/>
              <a:gdLst>
                <a:gd name="T0" fmla="*/ 1149 w 1861"/>
                <a:gd name="T1" fmla="*/ 4304 h 1890"/>
                <a:gd name="T2" fmla="*/ 570 w 1861"/>
                <a:gd name="T3" fmla="*/ 4304 h 1890"/>
                <a:gd name="T4" fmla="*/ 595 w 1861"/>
                <a:gd name="T5" fmla="*/ 4306 h 1890"/>
                <a:gd name="T6" fmla="*/ 1100 w 1861"/>
                <a:gd name="T7" fmla="*/ 4306 h 1890"/>
                <a:gd name="T8" fmla="*/ 1149 w 1861"/>
                <a:gd name="T9" fmla="*/ 4304 h 18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61"/>
                <a:gd name="T16" fmla="*/ 0 h 1890"/>
                <a:gd name="T17" fmla="*/ 1861 w 1861"/>
                <a:gd name="T18" fmla="*/ 1890 h 18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61" h="1890">
                  <a:moveTo>
                    <a:pt x="1149" y="1888"/>
                  </a:moveTo>
                  <a:lnTo>
                    <a:pt x="570" y="1888"/>
                  </a:lnTo>
                  <a:lnTo>
                    <a:pt x="595" y="1890"/>
                  </a:lnTo>
                  <a:lnTo>
                    <a:pt x="1100" y="1890"/>
                  </a:lnTo>
                  <a:lnTo>
                    <a:pt x="1149" y="1888"/>
                  </a:lnTo>
                  <a:close/>
                </a:path>
              </a:pathLst>
            </a:custGeom>
            <a:solidFill>
              <a:srgbClr val="38B5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auto">
            <a:xfrm>
              <a:off x="12423" y="2416"/>
              <a:ext cx="1861" cy="1890"/>
            </a:xfrm>
            <a:custGeom>
              <a:avLst/>
              <a:gdLst>
                <a:gd name="T0" fmla="*/ 583 w 1861"/>
                <a:gd name="T1" fmla="*/ 2424 h 1890"/>
                <a:gd name="T2" fmla="*/ 414 w 1861"/>
                <a:gd name="T3" fmla="*/ 2434 h 1890"/>
                <a:gd name="T4" fmla="*/ 370 w 1861"/>
                <a:gd name="T5" fmla="*/ 2440 h 1890"/>
                <a:gd name="T6" fmla="*/ 350 w 1861"/>
                <a:gd name="T7" fmla="*/ 2442 h 1890"/>
                <a:gd name="T8" fmla="*/ 185 w 1861"/>
                <a:gd name="T9" fmla="*/ 2490 h 1890"/>
                <a:gd name="T10" fmla="*/ 53 w 1861"/>
                <a:gd name="T11" fmla="*/ 2664 h 1890"/>
                <a:gd name="T12" fmla="*/ 15 w 1861"/>
                <a:gd name="T13" fmla="*/ 2914 h 1890"/>
                <a:gd name="T14" fmla="*/ 8 w 1861"/>
                <a:gd name="T15" fmla="*/ 2988 h 1890"/>
                <a:gd name="T16" fmla="*/ 0 w 1861"/>
                <a:gd name="T17" fmla="*/ 3178 h 1890"/>
                <a:gd name="T18" fmla="*/ 1 w 1861"/>
                <a:gd name="T19" fmla="*/ 3498 h 1890"/>
                <a:gd name="T20" fmla="*/ 13 w 1861"/>
                <a:gd name="T21" fmla="*/ 3744 h 1890"/>
                <a:gd name="T22" fmla="*/ 26 w 1861"/>
                <a:gd name="T23" fmla="*/ 3914 h 1890"/>
                <a:gd name="T24" fmla="*/ 62 w 1861"/>
                <a:gd name="T25" fmla="*/ 4084 h 1890"/>
                <a:gd name="T26" fmla="*/ 206 w 1861"/>
                <a:gd name="T27" fmla="*/ 4244 h 1890"/>
                <a:gd name="T28" fmla="*/ 298 w 1861"/>
                <a:gd name="T29" fmla="*/ 4276 h 1890"/>
                <a:gd name="T30" fmla="*/ 373 w 1861"/>
                <a:gd name="T31" fmla="*/ 4286 h 1890"/>
                <a:gd name="T32" fmla="*/ 507 w 1861"/>
                <a:gd name="T33" fmla="*/ 4302 h 1890"/>
                <a:gd name="T34" fmla="*/ 1195 w 1861"/>
                <a:gd name="T35" fmla="*/ 4304 h 1890"/>
                <a:gd name="T36" fmla="*/ 1425 w 1861"/>
                <a:gd name="T37" fmla="*/ 4290 h 1890"/>
                <a:gd name="T38" fmla="*/ 1478 w 1861"/>
                <a:gd name="T39" fmla="*/ 4286 h 1890"/>
                <a:gd name="T40" fmla="*/ 1505 w 1861"/>
                <a:gd name="T41" fmla="*/ 4282 h 1890"/>
                <a:gd name="T42" fmla="*/ 1562 w 1861"/>
                <a:gd name="T43" fmla="*/ 4276 h 1890"/>
                <a:gd name="T44" fmla="*/ 1654 w 1861"/>
                <a:gd name="T45" fmla="*/ 4244 h 1890"/>
                <a:gd name="T46" fmla="*/ 1774 w 1861"/>
                <a:gd name="T47" fmla="*/ 4130 h 1890"/>
                <a:gd name="T48" fmla="*/ 392 w 1861"/>
                <a:gd name="T49" fmla="*/ 4030 h 1890"/>
                <a:gd name="T50" fmla="*/ 333 w 1861"/>
                <a:gd name="T51" fmla="*/ 4026 h 1890"/>
                <a:gd name="T52" fmla="*/ 232 w 1861"/>
                <a:gd name="T53" fmla="*/ 4008 h 1890"/>
                <a:gd name="T54" fmla="*/ 179 w 1861"/>
                <a:gd name="T55" fmla="*/ 3794 h 1890"/>
                <a:gd name="T56" fmla="*/ 481 w 1861"/>
                <a:gd name="T57" fmla="*/ 3712 h 1890"/>
                <a:gd name="T58" fmla="*/ 522 w 1861"/>
                <a:gd name="T59" fmla="*/ 3318 h 1890"/>
                <a:gd name="T60" fmla="*/ 160 w 1861"/>
                <a:gd name="T61" fmla="*/ 3202 h 1890"/>
                <a:gd name="T62" fmla="*/ 172 w 1861"/>
                <a:gd name="T63" fmla="*/ 2994 h 1890"/>
                <a:gd name="T64" fmla="*/ 263 w 1861"/>
                <a:gd name="T65" fmla="*/ 2904 h 1890"/>
                <a:gd name="T66" fmla="*/ 393 w 1861"/>
                <a:gd name="T67" fmla="*/ 2824 h 1890"/>
                <a:gd name="T68" fmla="*/ 484 w 1861"/>
                <a:gd name="T69" fmla="*/ 2790 h 1890"/>
                <a:gd name="T70" fmla="*/ 589 w 1861"/>
                <a:gd name="T71" fmla="*/ 2766 h 1890"/>
                <a:gd name="T72" fmla="*/ 1301 w 1861"/>
                <a:gd name="T73" fmla="*/ 2752 h 1890"/>
                <a:gd name="T74" fmla="*/ 1472 w 1861"/>
                <a:gd name="T75" fmla="*/ 2702 h 1890"/>
                <a:gd name="T76" fmla="*/ 1583 w 1861"/>
                <a:gd name="T77" fmla="*/ 2630 h 1890"/>
                <a:gd name="T78" fmla="*/ 1746 w 1861"/>
                <a:gd name="T79" fmla="*/ 2554 h 1890"/>
                <a:gd name="T80" fmla="*/ 1562 w 1861"/>
                <a:gd name="T81" fmla="*/ 2448 h 1890"/>
                <a:gd name="T82" fmla="*/ 1465 w 1861"/>
                <a:gd name="T83" fmla="*/ 2436 h 18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61"/>
                <a:gd name="T127" fmla="*/ 0 h 1890"/>
                <a:gd name="T128" fmla="*/ 1861 w 1861"/>
                <a:gd name="T129" fmla="*/ 1890 h 18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61" h="1890">
                  <a:moveTo>
                    <a:pt x="1333" y="4"/>
                  </a:moveTo>
                  <a:lnTo>
                    <a:pt x="665" y="4"/>
                  </a:lnTo>
                  <a:lnTo>
                    <a:pt x="583" y="8"/>
                  </a:lnTo>
                  <a:lnTo>
                    <a:pt x="485" y="14"/>
                  </a:lnTo>
                  <a:lnTo>
                    <a:pt x="435" y="18"/>
                  </a:lnTo>
                  <a:lnTo>
                    <a:pt x="414" y="18"/>
                  </a:lnTo>
                  <a:lnTo>
                    <a:pt x="397" y="20"/>
                  </a:lnTo>
                  <a:lnTo>
                    <a:pt x="382" y="22"/>
                  </a:lnTo>
                  <a:lnTo>
                    <a:pt x="370" y="24"/>
                  </a:lnTo>
                  <a:lnTo>
                    <a:pt x="361" y="24"/>
                  </a:lnTo>
                  <a:lnTo>
                    <a:pt x="355" y="26"/>
                  </a:lnTo>
                  <a:lnTo>
                    <a:pt x="350" y="26"/>
                  </a:lnTo>
                  <a:lnTo>
                    <a:pt x="323" y="28"/>
                  </a:lnTo>
                  <a:lnTo>
                    <a:pt x="250" y="44"/>
                  </a:lnTo>
                  <a:lnTo>
                    <a:pt x="185" y="74"/>
                  </a:lnTo>
                  <a:lnTo>
                    <a:pt x="130" y="120"/>
                  </a:lnTo>
                  <a:lnTo>
                    <a:pt x="85" y="178"/>
                  </a:lnTo>
                  <a:lnTo>
                    <a:pt x="53" y="248"/>
                  </a:lnTo>
                  <a:lnTo>
                    <a:pt x="33" y="332"/>
                  </a:lnTo>
                  <a:lnTo>
                    <a:pt x="21" y="436"/>
                  </a:lnTo>
                  <a:lnTo>
                    <a:pt x="15" y="498"/>
                  </a:lnTo>
                  <a:lnTo>
                    <a:pt x="12" y="524"/>
                  </a:lnTo>
                  <a:lnTo>
                    <a:pt x="10" y="550"/>
                  </a:lnTo>
                  <a:lnTo>
                    <a:pt x="8" y="572"/>
                  </a:lnTo>
                  <a:lnTo>
                    <a:pt x="4" y="616"/>
                  </a:lnTo>
                  <a:lnTo>
                    <a:pt x="1" y="684"/>
                  </a:lnTo>
                  <a:lnTo>
                    <a:pt x="0" y="762"/>
                  </a:lnTo>
                  <a:lnTo>
                    <a:pt x="0" y="946"/>
                  </a:lnTo>
                  <a:lnTo>
                    <a:pt x="0" y="992"/>
                  </a:lnTo>
                  <a:lnTo>
                    <a:pt x="1" y="1082"/>
                  </a:lnTo>
                  <a:lnTo>
                    <a:pt x="4" y="1168"/>
                  </a:lnTo>
                  <a:lnTo>
                    <a:pt x="8" y="1248"/>
                  </a:lnTo>
                  <a:lnTo>
                    <a:pt x="13" y="1328"/>
                  </a:lnTo>
                  <a:lnTo>
                    <a:pt x="19" y="1414"/>
                  </a:lnTo>
                  <a:lnTo>
                    <a:pt x="25" y="1482"/>
                  </a:lnTo>
                  <a:lnTo>
                    <a:pt x="26" y="1498"/>
                  </a:lnTo>
                  <a:lnTo>
                    <a:pt x="28" y="1522"/>
                  </a:lnTo>
                  <a:lnTo>
                    <a:pt x="38" y="1588"/>
                  </a:lnTo>
                  <a:lnTo>
                    <a:pt x="62" y="1668"/>
                  </a:lnTo>
                  <a:lnTo>
                    <a:pt x="99" y="1736"/>
                  </a:lnTo>
                  <a:lnTo>
                    <a:pt x="147" y="1788"/>
                  </a:lnTo>
                  <a:lnTo>
                    <a:pt x="206" y="1828"/>
                  </a:lnTo>
                  <a:lnTo>
                    <a:pt x="227" y="1840"/>
                  </a:lnTo>
                  <a:lnTo>
                    <a:pt x="250" y="1848"/>
                  </a:lnTo>
                  <a:lnTo>
                    <a:pt x="298" y="1860"/>
                  </a:lnTo>
                  <a:lnTo>
                    <a:pt x="323" y="1864"/>
                  </a:lnTo>
                  <a:lnTo>
                    <a:pt x="350" y="1866"/>
                  </a:lnTo>
                  <a:lnTo>
                    <a:pt x="373" y="1870"/>
                  </a:lnTo>
                  <a:lnTo>
                    <a:pt x="395" y="1872"/>
                  </a:lnTo>
                  <a:lnTo>
                    <a:pt x="415" y="1876"/>
                  </a:lnTo>
                  <a:lnTo>
                    <a:pt x="507" y="1886"/>
                  </a:lnTo>
                  <a:lnTo>
                    <a:pt x="526" y="1886"/>
                  </a:lnTo>
                  <a:lnTo>
                    <a:pt x="547" y="1888"/>
                  </a:lnTo>
                  <a:lnTo>
                    <a:pt x="1195" y="1888"/>
                  </a:lnTo>
                  <a:lnTo>
                    <a:pt x="1313" y="1882"/>
                  </a:lnTo>
                  <a:lnTo>
                    <a:pt x="1375" y="1878"/>
                  </a:lnTo>
                  <a:lnTo>
                    <a:pt x="1425" y="1874"/>
                  </a:lnTo>
                  <a:lnTo>
                    <a:pt x="1445" y="1872"/>
                  </a:lnTo>
                  <a:lnTo>
                    <a:pt x="1463" y="1872"/>
                  </a:lnTo>
                  <a:lnTo>
                    <a:pt x="1478" y="1870"/>
                  </a:lnTo>
                  <a:lnTo>
                    <a:pt x="1489" y="1868"/>
                  </a:lnTo>
                  <a:lnTo>
                    <a:pt x="1499" y="1868"/>
                  </a:lnTo>
                  <a:lnTo>
                    <a:pt x="1505" y="1866"/>
                  </a:lnTo>
                  <a:lnTo>
                    <a:pt x="1510" y="1866"/>
                  </a:lnTo>
                  <a:lnTo>
                    <a:pt x="1536" y="1864"/>
                  </a:lnTo>
                  <a:lnTo>
                    <a:pt x="1562" y="1860"/>
                  </a:lnTo>
                  <a:lnTo>
                    <a:pt x="1610" y="1848"/>
                  </a:lnTo>
                  <a:lnTo>
                    <a:pt x="1632" y="1840"/>
                  </a:lnTo>
                  <a:lnTo>
                    <a:pt x="1654" y="1828"/>
                  </a:lnTo>
                  <a:lnTo>
                    <a:pt x="1675" y="1818"/>
                  </a:lnTo>
                  <a:lnTo>
                    <a:pt x="1730" y="1772"/>
                  </a:lnTo>
                  <a:lnTo>
                    <a:pt x="1774" y="1714"/>
                  </a:lnTo>
                  <a:lnTo>
                    <a:pt x="1807" y="1644"/>
                  </a:lnTo>
                  <a:lnTo>
                    <a:pt x="1816" y="1614"/>
                  </a:lnTo>
                  <a:lnTo>
                    <a:pt x="392" y="1614"/>
                  </a:lnTo>
                  <a:lnTo>
                    <a:pt x="373" y="1612"/>
                  </a:lnTo>
                  <a:lnTo>
                    <a:pt x="353" y="1612"/>
                  </a:lnTo>
                  <a:lnTo>
                    <a:pt x="333" y="1610"/>
                  </a:lnTo>
                  <a:lnTo>
                    <a:pt x="313" y="1606"/>
                  </a:lnTo>
                  <a:lnTo>
                    <a:pt x="292" y="1604"/>
                  </a:lnTo>
                  <a:lnTo>
                    <a:pt x="232" y="1592"/>
                  </a:lnTo>
                  <a:lnTo>
                    <a:pt x="201" y="1528"/>
                  </a:lnTo>
                  <a:lnTo>
                    <a:pt x="186" y="1450"/>
                  </a:lnTo>
                  <a:lnTo>
                    <a:pt x="179" y="1378"/>
                  </a:lnTo>
                  <a:lnTo>
                    <a:pt x="176" y="1298"/>
                  </a:lnTo>
                  <a:lnTo>
                    <a:pt x="479" y="1298"/>
                  </a:lnTo>
                  <a:lnTo>
                    <a:pt x="481" y="1296"/>
                  </a:lnTo>
                  <a:lnTo>
                    <a:pt x="512" y="1234"/>
                  </a:lnTo>
                  <a:lnTo>
                    <a:pt x="522" y="1176"/>
                  </a:lnTo>
                  <a:lnTo>
                    <a:pt x="522" y="902"/>
                  </a:lnTo>
                  <a:lnTo>
                    <a:pt x="158" y="902"/>
                  </a:lnTo>
                  <a:lnTo>
                    <a:pt x="158" y="878"/>
                  </a:lnTo>
                  <a:lnTo>
                    <a:pt x="160" y="786"/>
                  </a:lnTo>
                  <a:lnTo>
                    <a:pt x="163" y="722"/>
                  </a:lnTo>
                  <a:lnTo>
                    <a:pt x="167" y="646"/>
                  </a:lnTo>
                  <a:lnTo>
                    <a:pt x="172" y="578"/>
                  </a:lnTo>
                  <a:lnTo>
                    <a:pt x="216" y="530"/>
                  </a:lnTo>
                  <a:lnTo>
                    <a:pt x="239" y="510"/>
                  </a:lnTo>
                  <a:lnTo>
                    <a:pt x="263" y="488"/>
                  </a:lnTo>
                  <a:lnTo>
                    <a:pt x="312" y="452"/>
                  </a:lnTo>
                  <a:lnTo>
                    <a:pt x="365" y="420"/>
                  </a:lnTo>
                  <a:lnTo>
                    <a:pt x="393" y="408"/>
                  </a:lnTo>
                  <a:lnTo>
                    <a:pt x="422" y="394"/>
                  </a:lnTo>
                  <a:lnTo>
                    <a:pt x="452" y="384"/>
                  </a:lnTo>
                  <a:lnTo>
                    <a:pt x="484" y="374"/>
                  </a:lnTo>
                  <a:lnTo>
                    <a:pt x="518" y="364"/>
                  </a:lnTo>
                  <a:lnTo>
                    <a:pt x="553" y="358"/>
                  </a:lnTo>
                  <a:lnTo>
                    <a:pt x="589" y="350"/>
                  </a:lnTo>
                  <a:lnTo>
                    <a:pt x="668" y="342"/>
                  </a:lnTo>
                  <a:lnTo>
                    <a:pt x="803" y="336"/>
                  </a:lnTo>
                  <a:lnTo>
                    <a:pt x="1301" y="336"/>
                  </a:lnTo>
                  <a:lnTo>
                    <a:pt x="1321" y="332"/>
                  </a:lnTo>
                  <a:lnTo>
                    <a:pt x="1416" y="310"/>
                  </a:lnTo>
                  <a:lnTo>
                    <a:pt x="1472" y="286"/>
                  </a:lnTo>
                  <a:lnTo>
                    <a:pt x="1563" y="230"/>
                  </a:lnTo>
                  <a:lnTo>
                    <a:pt x="1580" y="216"/>
                  </a:lnTo>
                  <a:lnTo>
                    <a:pt x="1583" y="214"/>
                  </a:lnTo>
                  <a:lnTo>
                    <a:pt x="1793" y="214"/>
                  </a:lnTo>
                  <a:lnTo>
                    <a:pt x="1787" y="200"/>
                  </a:lnTo>
                  <a:lnTo>
                    <a:pt x="1746" y="138"/>
                  </a:lnTo>
                  <a:lnTo>
                    <a:pt x="1694" y="88"/>
                  </a:lnTo>
                  <a:lnTo>
                    <a:pt x="1632" y="52"/>
                  </a:lnTo>
                  <a:lnTo>
                    <a:pt x="1562" y="32"/>
                  </a:lnTo>
                  <a:lnTo>
                    <a:pt x="1510" y="26"/>
                  </a:lnTo>
                  <a:lnTo>
                    <a:pt x="1486" y="22"/>
                  </a:lnTo>
                  <a:lnTo>
                    <a:pt x="1465" y="20"/>
                  </a:lnTo>
                  <a:lnTo>
                    <a:pt x="1444" y="16"/>
                  </a:lnTo>
                  <a:lnTo>
                    <a:pt x="1333" y="4"/>
                  </a:lnTo>
                  <a:close/>
                </a:path>
              </a:pathLst>
            </a:custGeom>
            <a:solidFill>
              <a:srgbClr val="38B5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23"/>
            <p:cNvSpPr>
              <a:spLocks/>
            </p:cNvSpPr>
            <p:nvPr/>
          </p:nvSpPr>
          <p:spPr bwMode="auto">
            <a:xfrm>
              <a:off x="12423" y="2416"/>
              <a:ext cx="1861" cy="1890"/>
            </a:xfrm>
            <a:custGeom>
              <a:avLst/>
              <a:gdLst>
                <a:gd name="T0" fmla="*/ 1141 w 1861"/>
                <a:gd name="T1" fmla="*/ 3010 h 1890"/>
                <a:gd name="T2" fmla="*/ 787 w 1861"/>
                <a:gd name="T3" fmla="*/ 3010 h 1890"/>
                <a:gd name="T4" fmla="*/ 787 w 1861"/>
                <a:gd name="T5" fmla="*/ 3592 h 1890"/>
                <a:gd name="T6" fmla="*/ 786 w 1861"/>
                <a:gd name="T7" fmla="*/ 3634 h 1890"/>
                <a:gd name="T8" fmla="*/ 777 w 1861"/>
                <a:gd name="T9" fmla="*/ 3714 h 1890"/>
                <a:gd name="T10" fmla="*/ 758 w 1861"/>
                <a:gd name="T11" fmla="*/ 3784 h 1890"/>
                <a:gd name="T12" fmla="*/ 732 w 1861"/>
                <a:gd name="T13" fmla="*/ 3844 h 1890"/>
                <a:gd name="T14" fmla="*/ 698 w 1861"/>
                <a:gd name="T15" fmla="*/ 3898 h 1890"/>
                <a:gd name="T16" fmla="*/ 635 w 1861"/>
                <a:gd name="T17" fmla="*/ 3960 h 1890"/>
                <a:gd name="T18" fmla="*/ 559 w 1861"/>
                <a:gd name="T19" fmla="*/ 4002 h 1890"/>
                <a:gd name="T20" fmla="*/ 473 w 1861"/>
                <a:gd name="T21" fmla="*/ 4026 h 1890"/>
                <a:gd name="T22" fmla="*/ 411 w 1861"/>
                <a:gd name="T23" fmla="*/ 4030 h 1890"/>
                <a:gd name="T24" fmla="*/ 1816 w 1861"/>
                <a:gd name="T25" fmla="*/ 4030 h 1890"/>
                <a:gd name="T26" fmla="*/ 1822 w 1861"/>
                <a:gd name="T27" fmla="*/ 4004 h 1890"/>
                <a:gd name="T28" fmla="*/ 1825 w 1861"/>
                <a:gd name="T29" fmla="*/ 3984 h 1890"/>
                <a:gd name="T30" fmla="*/ 1141 w 1861"/>
                <a:gd name="T31" fmla="*/ 3984 h 1890"/>
                <a:gd name="T32" fmla="*/ 1141 w 1861"/>
                <a:gd name="T33" fmla="*/ 3010 h 18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61"/>
                <a:gd name="T52" fmla="*/ 0 h 1890"/>
                <a:gd name="T53" fmla="*/ 1861 w 1861"/>
                <a:gd name="T54" fmla="*/ 1890 h 18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61" h="1890">
                  <a:moveTo>
                    <a:pt x="1141" y="594"/>
                  </a:moveTo>
                  <a:lnTo>
                    <a:pt x="787" y="594"/>
                  </a:lnTo>
                  <a:lnTo>
                    <a:pt x="787" y="1176"/>
                  </a:lnTo>
                  <a:lnTo>
                    <a:pt x="786" y="1218"/>
                  </a:lnTo>
                  <a:lnTo>
                    <a:pt x="777" y="1298"/>
                  </a:lnTo>
                  <a:lnTo>
                    <a:pt x="758" y="1368"/>
                  </a:lnTo>
                  <a:lnTo>
                    <a:pt x="732" y="1428"/>
                  </a:lnTo>
                  <a:lnTo>
                    <a:pt x="698" y="1482"/>
                  </a:lnTo>
                  <a:lnTo>
                    <a:pt x="635" y="1544"/>
                  </a:lnTo>
                  <a:lnTo>
                    <a:pt x="559" y="1586"/>
                  </a:lnTo>
                  <a:lnTo>
                    <a:pt x="473" y="1610"/>
                  </a:lnTo>
                  <a:lnTo>
                    <a:pt x="411" y="1614"/>
                  </a:lnTo>
                  <a:lnTo>
                    <a:pt x="1816" y="1614"/>
                  </a:lnTo>
                  <a:lnTo>
                    <a:pt x="1822" y="1588"/>
                  </a:lnTo>
                  <a:lnTo>
                    <a:pt x="1825" y="1568"/>
                  </a:lnTo>
                  <a:lnTo>
                    <a:pt x="1141" y="1568"/>
                  </a:lnTo>
                  <a:lnTo>
                    <a:pt x="1141" y="594"/>
                  </a:lnTo>
                  <a:close/>
                </a:path>
              </a:pathLst>
            </a:custGeom>
            <a:solidFill>
              <a:srgbClr val="38B5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24"/>
            <p:cNvSpPr>
              <a:spLocks/>
            </p:cNvSpPr>
            <p:nvPr/>
          </p:nvSpPr>
          <p:spPr bwMode="auto">
            <a:xfrm>
              <a:off x="12423" y="2416"/>
              <a:ext cx="1861" cy="1890"/>
            </a:xfrm>
            <a:custGeom>
              <a:avLst/>
              <a:gdLst>
                <a:gd name="T0" fmla="*/ 1793 w 1861"/>
                <a:gd name="T1" fmla="*/ 2630 h 1890"/>
                <a:gd name="T2" fmla="*/ 1583 w 1861"/>
                <a:gd name="T3" fmla="*/ 2630 h 1890"/>
                <a:gd name="T4" fmla="*/ 1593 w 1861"/>
                <a:gd name="T5" fmla="*/ 2636 h 1890"/>
                <a:gd name="T6" fmla="*/ 1603 w 1861"/>
                <a:gd name="T7" fmla="*/ 2644 h 1890"/>
                <a:gd name="T8" fmla="*/ 1645 w 1861"/>
                <a:gd name="T9" fmla="*/ 2698 h 1890"/>
                <a:gd name="T10" fmla="*/ 1671 w 1861"/>
                <a:gd name="T11" fmla="*/ 2758 h 1890"/>
                <a:gd name="T12" fmla="*/ 1683 w 1861"/>
                <a:gd name="T13" fmla="*/ 2826 h 1890"/>
                <a:gd name="T14" fmla="*/ 1683 w 1861"/>
                <a:gd name="T15" fmla="*/ 2836 h 1890"/>
                <a:gd name="T16" fmla="*/ 1682 w 1861"/>
                <a:gd name="T17" fmla="*/ 2854 h 1890"/>
                <a:gd name="T18" fmla="*/ 1666 w 1861"/>
                <a:gd name="T19" fmla="*/ 2870 h 1890"/>
                <a:gd name="T20" fmla="*/ 1650 w 1861"/>
                <a:gd name="T21" fmla="*/ 2884 h 1890"/>
                <a:gd name="T22" fmla="*/ 1633 w 1861"/>
                <a:gd name="T23" fmla="*/ 2898 h 1890"/>
                <a:gd name="T24" fmla="*/ 1616 w 1861"/>
                <a:gd name="T25" fmla="*/ 2910 h 1890"/>
                <a:gd name="T26" fmla="*/ 1598 w 1861"/>
                <a:gd name="T27" fmla="*/ 2924 h 1890"/>
                <a:gd name="T28" fmla="*/ 1545 w 1861"/>
                <a:gd name="T29" fmla="*/ 2954 h 1890"/>
                <a:gd name="T30" fmla="*/ 1490 w 1861"/>
                <a:gd name="T31" fmla="*/ 2978 h 1890"/>
                <a:gd name="T32" fmla="*/ 1472 w 1861"/>
                <a:gd name="T33" fmla="*/ 2984 h 1890"/>
                <a:gd name="T34" fmla="*/ 1417 w 1861"/>
                <a:gd name="T35" fmla="*/ 2996 h 1890"/>
                <a:gd name="T36" fmla="*/ 1409 w 1861"/>
                <a:gd name="T37" fmla="*/ 3744 h 1890"/>
                <a:gd name="T38" fmla="*/ 1687 w 1861"/>
                <a:gd name="T39" fmla="*/ 3744 h 1890"/>
                <a:gd name="T40" fmla="*/ 1686 w 1861"/>
                <a:gd name="T41" fmla="*/ 3772 h 1890"/>
                <a:gd name="T42" fmla="*/ 1681 w 1861"/>
                <a:gd name="T43" fmla="*/ 3850 h 1890"/>
                <a:gd name="T44" fmla="*/ 1672 w 1861"/>
                <a:gd name="T45" fmla="*/ 3914 h 1890"/>
                <a:gd name="T46" fmla="*/ 1655 w 1861"/>
                <a:gd name="T47" fmla="*/ 3974 h 1890"/>
                <a:gd name="T48" fmla="*/ 1651 w 1861"/>
                <a:gd name="T49" fmla="*/ 3984 h 1890"/>
                <a:gd name="T50" fmla="*/ 1825 w 1861"/>
                <a:gd name="T51" fmla="*/ 3984 h 1890"/>
                <a:gd name="T52" fmla="*/ 1827 w 1861"/>
                <a:gd name="T53" fmla="*/ 3976 h 1890"/>
                <a:gd name="T54" fmla="*/ 1831 w 1861"/>
                <a:gd name="T55" fmla="*/ 3946 h 1890"/>
                <a:gd name="T56" fmla="*/ 1839 w 1861"/>
                <a:gd name="T57" fmla="*/ 3874 h 1890"/>
                <a:gd name="T58" fmla="*/ 1842 w 1861"/>
                <a:gd name="T59" fmla="*/ 3844 h 1890"/>
                <a:gd name="T60" fmla="*/ 1850 w 1861"/>
                <a:gd name="T61" fmla="*/ 3766 h 1890"/>
                <a:gd name="T62" fmla="*/ 1855 w 1861"/>
                <a:gd name="T63" fmla="*/ 3700 h 1890"/>
                <a:gd name="T64" fmla="*/ 1858 w 1861"/>
                <a:gd name="T65" fmla="*/ 3632 h 1890"/>
                <a:gd name="T66" fmla="*/ 1860 w 1861"/>
                <a:gd name="T67" fmla="*/ 3552 h 1890"/>
                <a:gd name="T68" fmla="*/ 1860 w 1861"/>
                <a:gd name="T69" fmla="*/ 3454 h 1890"/>
                <a:gd name="T70" fmla="*/ 1860 w 1861"/>
                <a:gd name="T71" fmla="*/ 3362 h 1890"/>
                <a:gd name="T72" fmla="*/ 1860 w 1861"/>
                <a:gd name="T73" fmla="*/ 3318 h 1890"/>
                <a:gd name="T74" fmla="*/ 1858 w 1861"/>
                <a:gd name="T75" fmla="*/ 3224 h 1890"/>
                <a:gd name="T76" fmla="*/ 1856 w 1861"/>
                <a:gd name="T77" fmla="*/ 3138 h 1890"/>
                <a:gd name="T78" fmla="*/ 1852 w 1861"/>
                <a:gd name="T79" fmla="*/ 3058 h 1890"/>
                <a:gd name="T80" fmla="*/ 1847 w 1861"/>
                <a:gd name="T81" fmla="*/ 2984 h 1890"/>
                <a:gd name="T82" fmla="*/ 1843 w 1861"/>
                <a:gd name="T83" fmla="*/ 2922 h 1890"/>
                <a:gd name="T84" fmla="*/ 1835 w 1861"/>
                <a:gd name="T85" fmla="*/ 2824 h 1890"/>
                <a:gd name="T86" fmla="*/ 1834 w 1861"/>
                <a:gd name="T87" fmla="*/ 2810 h 1890"/>
                <a:gd name="T88" fmla="*/ 1831 w 1861"/>
                <a:gd name="T89" fmla="*/ 2786 h 1890"/>
                <a:gd name="T90" fmla="*/ 1822 w 1861"/>
                <a:gd name="T91" fmla="*/ 2718 h 1890"/>
                <a:gd name="T92" fmla="*/ 1797 w 1861"/>
                <a:gd name="T93" fmla="*/ 2640 h 1890"/>
                <a:gd name="T94" fmla="*/ 1793 w 1861"/>
                <a:gd name="T95" fmla="*/ 2630 h 18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61"/>
                <a:gd name="T145" fmla="*/ 0 h 1890"/>
                <a:gd name="T146" fmla="*/ 1861 w 1861"/>
                <a:gd name="T147" fmla="*/ 1890 h 18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61" h="1890">
                  <a:moveTo>
                    <a:pt x="1793" y="214"/>
                  </a:moveTo>
                  <a:lnTo>
                    <a:pt x="1583" y="214"/>
                  </a:lnTo>
                  <a:lnTo>
                    <a:pt x="1593" y="220"/>
                  </a:lnTo>
                  <a:lnTo>
                    <a:pt x="1603" y="228"/>
                  </a:lnTo>
                  <a:lnTo>
                    <a:pt x="1645" y="282"/>
                  </a:lnTo>
                  <a:lnTo>
                    <a:pt x="1671" y="342"/>
                  </a:lnTo>
                  <a:lnTo>
                    <a:pt x="1683" y="410"/>
                  </a:lnTo>
                  <a:lnTo>
                    <a:pt x="1683" y="420"/>
                  </a:lnTo>
                  <a:lnTo>
                    <a:pt x="1682" y="438"/>
                  </a:lnTo>
                  <a:lnTo>
                    <a:pt x="1666" y="454"/>
                  </a:lnTo>
                  <a:lnTo>
                    <a:pt x="1650" y="468"/>
                  </a:lnTo>
                  <a:lnTo>
                    <a:pt x="1633" y="482"/>
                  </a:lnTo>
                  <a:lnTo>
                    <a:pt x="1616" y="494"/>
                  </a:lnTo>
                  <a:lnTo>
                    <a:pt x="1598" y="508"/>
                  </a:lnTo>
                  <a:lnTo>
                    <a:pt x="1545" y="538"/>
                  </a:lnTo>
                  <a:lnTo>
                    <a:pt x="1490" y="562"/>
                  </a:lnTo>
                  <a:lnTo>
                    <a:pt x="1472" y="568"/>
                  </a:lnTo>
                  <a:lnTo>
                    <a:pt x="1417" y="580"/>
                  </a:lnTo>
                  <a:lnTo>
                    <a:pt x="1409" y="1328"/>
                  </a:lnTo>
                  <a:lnTo>
                    <a:pt x="1687" y="1328"/>
                  </a:lnTo>
                  <a:lnTo>
                    <a:pt x="1686" y="1356"/>
                  </a:lnTo>
                  <a:lnTo>
                    <a:pt x="1681" y="1434"/>
                  </a:lnTo>
                  <a:lnTo>
                    <a:pt x="1672" y="1498"/>
                  </a:lnTo>
                  <a:lnTo>
                    <a:pt x="1655" y="1558"/>
                  </a:lnTo>
                  <a:lnTo>
                    <a:pt x="1651" y="1568"/>
                  </a:lnTo>
                  <a:lnTo>
                    <a:pt x="1825" y="1568"/>
                  </a:lnTo>
                  <a:lnTo>
                    <a:pt x="1827" y="1560"/>
                  </a:lnTo>
                  <a:lnTo>
                    <a:pt x="1831" y="1530"/>
                  </a:lnTo>
                  <a:lnTo>
                    <a:pt x="1839" y="1458"/>
                  </a:lnTo>
                  <a:lnTo>
                    <a:pt x="1842" y="1428"/>
                  </a:lnTo>
                  <a:lnTo>
                    <a:pt x="1850" y="1350"/>
                  </a:lnTo>
                  <a:lnTo>
                    <a:pt x="1855" y="1284"/>
                  </a:lnTo>
                  <a:lnTo>
                    <a:pt x="1858" y="1216"/>
                  </a:lnTo>
                  <a:lnTo>
                    <a:pt x="1860" y="1136"/>
                  </a:lnTo>
                  <a:lnTo>
                    <a:pt x="1860" y="1038"/>
                  </a:lnTo>
                  <a:lnTo>
                    <a:pt x="1860" y="946"/>
                  </a:lnTo>
                  <a:lnTo>
                    <a:pt x="1860" y="902"/>
                  </a:lnTo>
                  <a:lnTo>
                    <a:pt x="1858" y="808"/>
                  </a:lnTo>
                  <a:lnTo>
                    <a:pt x="1856" y="722"/>
                  </a:lnTo>
                  <a:lnTo>
                    <a:pt x="1852" y="642"/>
                  </a:lnTo>
                  <a:lnTo>
                    <a:pt x="1847" y="568"/>
                  </a:lnTo>
                  <a:lnTo>
                    <a:pt x="1843" y="506"/>
                  </a:lnTo>
                  <a:lnTo>
                    <a:pt x="1835" y="408"/>
                  </a:lnTo>
                  <a:lnTo>
                    <a:pt x="1834" y="394"/>
                  </a:lnTo>
                  <a:lnTo>
                    <a:pt x="1831" y="370"/>
                  </a:lnTo>
                  <a:lnTo>
                    <a:pt x="1822" y="302"/>
                  </a:lnTo>
                  <a:lnTo>
                    <a:pt x="1797" y="224"/>
                  </a:lnTo>
                  <a:lnTo>
                    <a:pt x="1793" y="214"/>
                  </a:lnTo>
                  <a:close/>
                </a:path>
              </a:pathLst>
            </a:custGeom>
            <a:solidFill>
              <a:srgbClr val="38B5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5"/>
            <p:cNvSpPr>
              <a:spLocks/>
            </p:cNvSpPr>
            <p:nvPr/>
          </p:nvSpPr>
          <p:spPr bwMode="auto">
            <a:xfrm>
              <a:off x="12423" y="2416"/>
              <a:ext cx="1861" cy="1890"/>
            </a:xfrm>
            <a:custGeom>
              <a:avLst/>
              <a:gdLst>
                <a:gd name="T0" fmla="*/ 479 w 1861"/>
                <a:gd name="T1" fmla="*/ 3714 h 1890"/>
                <a:gd name="T2" fmla="*/ 176 w 1861"/>
                <a:gd name="T3" fmla="*/ 3714 h 1890"/>
                <a:gd name="T4" fmla="*/ 197 w 1861"/>
                <a:gd name="T5" fmla="*/ 3722 h 1890"/>
                <a:gd name="T6" fmla="*/ 219 w 1861"/>
                <a:gd name="T7" fmla="*/ 3732 h 1890"/>
                <a:gd name="T8" fmla="*/ 264 w 1861"/>
                <a:gd name="T9" fmla="*/ 3748 h 1890"/>
                <a:gd name="T10" fmla="*/ 287 w 1861"/>
                <a:gd name="T11" fmla="*/ 3754 h 1890"/>
                <a:gd name="T12" fmla="*/ 309 w 1861"/>
                <a:gd name="T13" fmla="*/ 3758 h 1890"/>
                <a:gd name="T14" fmla="*/ 354 w 1861"/>
                <a:gd name="T15" fmla="*/ 3762 h 1890"/>
                <a:gd name="T16" fmla="*/ 375 w 1861"/>
                <a:gd name="T17" fmla="*/ 3762 h 1890"/>
                <a:gd name="T18" fmla="*/ 434 w 1861"/>
                <a:gd name="T19" fmla="*/ 3748 h 1890"/>
                <a:gd name="T20" fmla="*/ 467 w 1861"/>
                <a:gd name="T21" fmla="*/ 3728 h 1890"/>
                <a:gd name="T22" fmla="*/ 479 w 1861"/>
                <a:gd name="T23" fmla="*/ 3714 h 18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61"/>
                <a:gd name="T37" fmla="*/ 0 h 1890"/>
                <a:gd name="T38" fmla="*/ 1861 w 1861"/>
                <a:gd name="T39" fmla="*/ 1890 h 18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61" h="1890">
                  <a:moveTo>
                    <a:pt x="479" y="1298"/>
                  </a:moveTo>
                  <a:lnTo>
                    <a:pt x="176" y="1298"/>
                  </a:lnTo>
                  <a:lnTo>
                    <a:pt x="197" y="1306"/>
                  </a:lnTo>
                  <a:lnTo>
                    <a:pt x="219" y="1316"/>
                  </a:lnTo>
                  <a:lnTo>
                    <a:pt x="264" y="1332"/>
                  </a:lnTo>
                  <a:lnTo>
                    <a:pt x="287" y="1338"/>
                  </a:lnTo>
                  <a:lnTo>
                    <a:pt x="309" y="1342"/>
                  </a:lnTo>
                  <a:lnTo>
                    <a:pt x="354" y="1346"/>
                  </a:lnTo>
                  <a:lnTo>
                    <a:pt x="375" y="1346"/>
                  </a:lnTo>
                  <a:lnTo>
                    <a:pt x="434" y="1332"/>
                  </a:lnTo>
                  <a:lnTo>
                    <a:pt x="467" y="1312"/>
                  </a:lnTo>
                  <a:lnTo>
                    <a:pt x="479" y="1298"/>
                  </a:lnTo>
                  <a:close/>
                </a:path>
              </a:pathLst>
            </a:custGeom>
            <a:solidFill>
              <a:srgbClr val="38B5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auto">
            <a:xfrm>
              <a:off x="12423" y="2416"/>
              <a:ext cx="1861" cy="1890"/>
            </a:xfrm>
            <a:custGeom>
              <a:avLst/>
              <a:gdLst>
                <a:gd name="T0" fmla="*/ 522 w 1861"/>
                <a:gd name="T1" fmla="*/ 3046 h 1890"/>
                <a:gd name="T2" fmla="*/ 491 w 1861"/>
                <a:gd name="T3" fmla="*/ 3050 h 1890"/>
                <a:gd name="T4" fmla="*/ 462 w 1861"/>
                <a:gd name="T5" fmla="*/ 3058 h 1890"/>
                <a:gd name="T6" fmla="*/ 435 w 1861"/>
                <a:gd name="T7" fmla="*/ 3064 h 1890"/>
                <a:gd name="T8" fmla="*/ 363 w 1861"/>
                <a:gd name="T9" fmla="*/ 3096 h 1890"/>
                <a:gd name="T10" fmla="*/ 304 w 1861"/>
                <a:gd name="T11" fmla="*/ 3138 h 1890"/>
                <a:gd name="T12" fmla="*/ 256 w 1861"/>
                <a:gd name="T13" fmla="*/ 3186 h 1890"/>
                <a:gd name="T14" fmla="*/ 242 w 1861"/>
                <a:gd name="T15" fmla="*/ 3204 h 1890"/>
                <a:gd name="T16" fmla="*/ 228 w 1861"/>
                <a:gd name="T17" fmla="*/ 3220 h 1890"/>
                <a:gd name="T18" fmla="*/ 215 w 1861"/>
                <a:gd name="T19" fmla="*/ 3238 h 1890"/>
                <a:gd name="T20" fmla="*/ 203 w 1861"/>
                <a:gd name="T21" fmla="*/ 3254 h 1890"/>
                <a:gd name="T22" fmla="*/ 191 w 1861"/>
                <a:gd name="T23" fmla="*/ 3270 h 1890"/>
                <a:gd name="T24" fmla="*/ 180 w 1861"/>
                <a:gd name="T25" fmla="*/ 3288 h 1890"/>
                <a:gd name="T26" fmla="*/ 169 w 1861"/>
                <a:gd name="T27" fmla="*/ 3302 h 1890"/>
                <a:gd name="T28" fmla="*/ 158 w 1861"/>
                <a:gd name="T29" fmla="*/ 3318 h 1890"/>
                <a:gd name="T30" fmla="*/ 522 w 1861"/>
                <a:gd name="T31" fmla="*/ 3318 h 1890"/>
                <a:gd name="T32" fmla="*/ 522 w 1861"/>
                <a:gd name="T33" fmla="*/ 3046 h 18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61"/>
                <a:gd name="T52" fmla="*/ 0 h 1890"/>
                <a:gd name="T53" fmla="*/ 1861 w 1861"/>
                <a:gd name="T54" fmla="*/ 1890 h 18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61" h="1890">
                  <a:moveTo>
                    <a:pt x="522" y="630"/>
                  </a:moveTo>
                  <a:lnTo>
                    <a:pt x="491" y="634"/>
                  </a:lnTo>
                  <a:lnTo>
                    <a:pt x="462" y="642"/>
                  </a:lnTo>
                  <a:lnTo>
                    <a:pt x="435" y="648"/>
                  </a:lnTo>
                  <a:lnTo>
                    <a:pt x="363" y="680"/>
                  </a:lnTo>
                  <a:lnTo>
                    <a:pt x="304" y="722"/>
                  </a:lnTo>
                  <a:lnTo>
                    <a:pt x="256" y="770"/>
                  </a:lnTo>
                  <a:lnTo>
                    <a:pt x="242" y="788"/>
                  </a:lnTo>
                  <a:lnTo>
                    <a:pt x="228" y="804"/>
                  </a:lnTo>
                  <a:lnTo>
                    <a:pt x="215" y="822"/>
                  </a:lnTo>
                  <a:lnTo>
                    <a:pt x="203" y="838"/>
                  </a:lnTo>
                  <a:lnTo>
                    <a:pt x="191" y="854"/>
                  </a:lnTo>
                  <a:lnTo>
                    <a:pt x="180" y="872"/>
                  </a:lnTo>
                  <a:lnTo>
                    <a:pt x="169" y="886"/>
                  </a:lnTo>
                  <a:lnTo>
                    <a:pt x="158" y="902"/>
                  </a:lnTo>
                  <a:lnTo>
                    <a:pt x="522" y="902"/>
                  </a:lnTo>
                  <a:lnTo>
                    <a:pt x="522" y="630"/>
                  </a:lnTo>
                  <a:close/>
                </a:path>
              </a:pathLst>
            </a:custGeom>
            <a:solidFill>
              <a:srgbClr val="38B5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27"/>
            <p:cNvSpPr>
              <a:spLocks/>
            </p:cNvSpPr>
            <p:nvPr/>
          </p:nvSpPr>
          <p:spPr bwMode="auto">
            <a:xfrm>
              <a:off x="12423" y="2416"/>
              <a:ext cx="1861" cy="1890"/>
            </a:xfrm>
            <a:custGeom>
              <a:avLst/>
              <a:gdLst>
                <a:gd name="T0" fmla="*/ 1290 w 1861"/>
                <a:gd name="T1" fmla="*/ 2418 h 1890"/>
                <a:gd name="T2" fmla="*/ 760 w 1861"/>
                <a:gd name="T3" fmla="*/ 2418 h 1890"/>
                <a:gd name="T4" fmla="*/ 711 w 1861"/>
                <a:gd name="T5" fmla="*/ 2420 h 1890"/>
                <a:gd name="T6" fmla="*/ 1313 w 1861"/>
                <a:gd name="T7" fmla="*/ 2420 h 1890"/>
                <a:gd name="T8" fmla="*/ 1290 w 1861"/>
                <a:gd name="T9" fmla="*/ 2418 h 18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61"/>
                <a:gd name="T16" fmla="*/ 0 h 1890"/>
                <a:gd name="T17" fmla="*/ 1861 w 1861"/>
                <a:gd name="T18" fmla="*/ 1890 h 18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61" h="1890">
                  <a:moveTo>
                    <a:pt x="1290" y="2"/>
                  </a:moveTo>
                  <a:lnTo>
                    <a:pt x="760" y="2"/>
                  </a:lnTo>
                  <a:lnTo>
                    <a:pt x="711" y="4"/>
                  </a:lnTo>
                  <a:lnTo>
                    <a:pt x="1313" y="4"/>
                  </a:lnTo>
                  <a:lnTo>
                    <a:pt x="1290" y="2"/>
                  </a:lnTo>
                  <a:close/>
                </a:path>
              </a:pathLst>
            </a:custGeom>
            <a:solidFill>
              <a:srgbClr val="38B5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12423" y="2416"/>
              <a:ext cx="1861" cy="1890"/>
            </a:xfrm>
            <a:custGeom>
              <a:avLst/>
              <a:gdLst>
                <a:gd name="T0" fmla="*/ 1090 w 1861"/>
                <a:gd name="T1" fmla="*/ 2416 h 1890"/>
                <a:gd name="T2" fmla="*/ 870 w 1861"/>
                <a:gd name="T3" fmla="*/ 2416 h 1890"/>
                <a:gd name="T4" fmla="*/ 813 w 1861"/>
                <a:gd name="T5" fmla="*/ 2418 h 1890"/>
                <a:gd name="T6" fmla="*/ 1172 w 1861"/>
                <a:gd name="T7" fmla="*/ 2418 h 1890"/>
                <a:gd name="T8" fmla="*/ 1090 w 1861"/>
                <a:gd name="T9" fmla="*/ 2416 h 18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61"/>
                <a:gd name="T16" fmla="*/ 0 h 1890"/>
                <a:gd name="T17" fmla="*/ 1861 w 1861"/>
                <a:gd name="T18" fmla="*/ 1890 h 18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61" h="1890">
                  <a:moveTo>
                    <a:pt x="1090" y="0"/>
                  </a:moveTo>
                  <a:lnTo>
                    <a:pt x="870" y="0"/>
                  </a:lnTo>
                  <a:lnTo>
                    <a:pt x="813" y="2"/>
                  </a:lnTo>
                  <a:lnTo>
                    <a:pt x="1172" y="2"/>
                  </a:lnTo>
                  <a:lnTo>
                    <a:pt x="1090" y="0"/>
                  </a:lnTo>
                  <a:close/>
                </a:path>
              </a:pathLst>
            </a:custGeom>
            <a:solidFill>
              <a:srgbClr val="38B5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22088" y="6422240"/>
            <a:ext cx="2545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СПбПУ Петра Великого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r="88136"/>
          <a:stretch/>
        </p:blipFill>
        <p:spPr>
          <a:xfrm>
            <a:off x="4103652" y="6386810"/>
            <a:ext cx="360039" cy="4711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99992" y="6454378"/>
            <a:ext cx="5349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ФГБУ «СЗФМИЦ им. В. А. </a:t>
            </a:r>
            <a:r>
              <a:rPr lang="ru-RU" sz="1400" b="1" dirty="0" err="1" smtClean="0">
                <a:solidFill>
                  <a:srgbClr val="002060"/>
                </a:solidFill>
              </a:rPr>
              <a:t>Алмазова</a:t>
            </a:r>
            <a:r>
              <a:rPr lang="ru-RU" sz="1400" b="1" dirty="0" smtClean="0">
                <a:solidFill>
                  <a:srgbClr val="002060"/>
                </a:solidFill>
              </a:rPr>
              <a:t>» Минздрава России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42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0090"/>
                </a:solidFill>
              </a:rPr>
              <a:t>Целевая подготовка специалистов по биомедицинским инновациям в кластере</a:t>
            </a:r>
            <a:endParaRPr lang="ru-RU" sz="2800" dirty="0">
              <a:solidFill>
                <a:srgbClr val="00009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1412776"/>
            <a:ext cx="3240360" cy="1224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Бизнес-партнер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Заказчик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2708920"/>
            <a:ext cx="3240360" cy="1224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Научно-образовательный центр кластера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4005064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Разработка программы</a:t>
            </a:r>
          </a:p>
          <a:p>
            <a:r>
              <a:rPr lang="ru-RU" dirty="0" smtClean="0"/>
              <a:t>Разработка составных модулей</a:t>
            </a:r>
          </a:p>
          <a:p>
            <a:r>
              <a:rPr lang="ru-RU" dirty="0" smtClean="0"/>
              <a:t>Распределение модулей между участниками кластера</a:t>
            </a:r>
          </a:p>
          <a:p>
            <a:r>
              <a:rPr lang="ru-RU" dirty="0" smtClean="0"/>
              <a:t>Реализация программ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445224"/>
            <a:ext cx="2592288" cy="1224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Вузы в рамках кластера – магистерские программы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31840" y="5445224"/>
            <a:ext cx="2592288" cy="1224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Научные центры – уникальные технологии, отработка бизнес-процессов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84168" y="5445224"/>
            <a:ext cx="2592288" cy="1224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Бизнес-партнеры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Отработка практической части программы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Предоставление рабочих мест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245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0090"/>
                </a:solidFill>
              </a:rPr>
              <a:t>Обучающий </a:t>
            </a:r>
            <a:r>
              <a:rPr lang="ru-RU" sz="2400" dirty="0" err="1">
                <a:solidFill>
                  <a:srgbClr val="000090"/>
                </a:solidFill>
              </a:rPr>
              <a:t>интенсив</a:t>
            </a:r>
            <a:r>
              <a:rPr lang="ru-RU" sz="2400" dirty="0">
                <a:solidFill>
                  <a:srgbClr val="000090"/>
                </a:solidFill>
              </a:rPr>
              <a:t>-курс «Принципы работы современного вивария и проведение исследований на животных SPF категории»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475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ru-RU" sz="1800" dirty="0"/>
              <a:t>Целевая аудитория – ветеринарные врачи, исследователи, работающие с лабораторными животными, специалисты вивариев и экспериментально-биологических клиник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800" dirty="0"/>
              <a:t>Продолжительность 40 часов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800" dirty="0"/>
              <a:t>Сертификат установленного образца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800" dirty="0"/>
              <a:t>Программа курса: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ru-RU" sz="1600" dirty="0"/>
              <a:t> лекции специалистов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ru-RU" sz="1600" dirty="0"/>
              <a:t> практические занятия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ru-RU" sz="1600" dirty="0"/>
              <a:t> демонстрация видеоматериалов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ru-RU" sz="1600" dirty="0"/>
              <a:t> решение ситуационных задач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ru-RU" sz="1600" dirty="0"/>
              <a:t> панельная дискуссия «Трудные вопросы в практике Комиссии по биоэтике»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ru-RU" sz="1600" dirty="0"/>
              <a:t> демонстрация наглядных пособий и образцов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ru-RU" sz="1600" dirty="0"/>
              <a:t> посещение чистой зоны</a:t>
            </a:r>
          </a:p>
        </p:txBody>
      </p:sp>
    </p:spTree>
    <p:extLst>
      <p:ext uri="{BB962C8B-B14F-4D97-AF65-F5344CB8AC3E}">
        <p14:creationId xmlns:p14="http://schemas.microsoft.com/office/powerpoint/2010/main" val="462506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0090"/>
                </a:solidFill>
              </a:rPr>
              <a:t>Заключение</a:t>
            </a:r>
            <a:endParaRPr lang="ru-RU" sz="4400" dirty="0">
              <a:solidFill>
                <a:srgbClr val="00009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Санкт-Петербург сформировал первый в России специализированных научно-образовательный медицинский кластер, которых обеспечил решение следующих задач:</a:t>
            </a:r>
          </a:p>
          <a:p>
            <a:r>
              <a:rPr lang="ru-RU" dirty="0" smtClean="0"/>
              <a:t>Реальную интеграцию науки и образования в существующем правовом поле</a:t>
            </a:r>
          </a:p>
          <a:p>
            <a:r>
              <a:rPr lang="ru-RU" dirty="0" smtClean="0"/>
              <a:t>Междисциплинарную подготовку специалистов для здравоохранения, владеющих множеством технологий</a:t>
            </a:r>
          </a:p>
          <a:p>
            <a:r>
              <a:rPr lang="ru-RU" dirty="0" smtClean="0"/>
              <a:t>Формирование базы для совершенно новой модели образования – не по ведомственному и учрежденческому, а по кластерному принципу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5972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6672" y="-157315"/>
            <a:ext cx="12519427" cy="70421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60032" y="260648"/>
            <a:ext cx="4148305" cy="48351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3375" b="1" dirty="0">
                <a:solidFill>
                  <a:schemeClr val="accent5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Спасибо за внимание!</a:t>
            </a:r>
            <a:endParaRPr lang="ru-RU" sz="3375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498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Идеальные условия для создания и внедрения МТ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5013176"/>
            <a:ext cx="8435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 каждом этапе этого процесса происходит отсев огромного числа прекрасных идей</a:t>
            </a:r>
          </a:p>
          <a:p>
            <a:r>
              <a:rPr lang="ru-RU" sz="2000" dirty="0" smtClean="0"/>
              <a:t>В итоге до клинической практики доходят не самые лучшие технологии, а самые успешные бизнес-проекты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89385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30100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Мир медицинских технологий полон неопределенности – проблемы и парадоксы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2596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000" dirty="0" smtClean="0">
                <a:solidFill>
                  <a:schemeClr val="tx1"/>
                </a:solidFill>
              </a:rPr>
              <a:t>Даже если технология одобрена экспертными сообществами и государством и активно используется в клинической практике, это </a:t>
            </a:r>
            <a:r>
              <a:rPr lang="ru-RU" sz="2000" b="1" dirty="0" smtClean="0">
                <a:solidFill>
                  <a:schemeClr val="tx1"/>
                </a:solidFill>
              </a:rPr>
              <a:t>не всегда означает</a:t>
            </a:r>
            <a:r>
              <a:rPr lang="ru-RU" sz="2000" dirty="0" smtClean="0">
                <a:solidFill>
                  <a:schemeClr val="tx1"/>
                </a:solidFill>
              </a:rPr>
              <a:t>, что она обладает реальной эффективностью в отношении прогноза для пациентов (пример – </a:t>
            </a:r>
            <a:r>
              <a:rPr lang="ru-RU" sz="2000" dirty="0" err="1" smtClean="0">
                <a:solidFill>
                  <a:schemeClr val="tx1"/>
                </a:solidFill>
              </a:rPr>
              <a:t>стентирование</a:t>
            </a:r>
            <a:r>
              <a:rPr lang="ru-RU" sz="2000" dirty="0" smtClean="0">
                <a:solidFill>
                  <a:schemeClr val="tx1"/>
                </a:solidFill>
              </a:rPr>
              <a:t> почечный артерий при АГ)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chemeClr val="tx1"/>
                </a:solidFill>
              </a:rPr>
              <a:t>Решения об эффективности и реальной действенности технологий принимаются на основании не всегда полноценных доказательств, под влиянием субъективной оценки заинтересованных экспертов, в условиях дефицита финансирования и др.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chemeClr val="tx1"/>
                </a:solidFill>
              </a:rPr>
              <a:t>Множество перспективных и реально действенных технологий никогда не доходят до клинической практики в силу отсутствия финансирования, административной поддержки, заинтересованности регуляторных органов и др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endParaRPr lang="ru-RU" sz="2000" dirty="0" smtClean="0"/>
          </a:p>
          <a:p>
            <a:pPr marL="457200" indent="-457200">
              <a:buAutoNum type="arabicPeriod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73220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Парадокс инноваций в медицине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17638"/>
            <a:ext cx="4032448" cy="51797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Около </a:t>
            </a:r>
            <a:r>
              <a:rPr lang="ru-RU" sz="3200" b="1" dirty="0" smtClean="0">
                <a:solidFill>
                  <a:srgbClr val="FF0000"/>
                </a:solidFill>
              </a:rPr>
              <a:t>50%</a:t>
            </a:r>
            <a:r>
              <a:rPr lang="ru-RU" sz="3200" dirty="0" smtClean="0"/>
              <a:t> мирового бюджета здравоохранения тратится на разработку новых лекарств, устройств и вакцин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89648" y="1417638"/>
            <a:ext cx="4032448" cy="517971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Около </a:t>
            </a:r>
            <a:r>
              <a:rPr lang="ru-RU" sz="3200" b="1" dirty="0" smtClean="0">
                <a:solidFill>
                  <a:srgbClr val="FF0000"/>
                </a:solidFill>
              </a:rPr>
              <a:t>50%</a:t>
            </a:r>
            <a:r>
              <a:rPr lang="ru-RU" sz="3200" dirty="0" smtClean="0"/>
              <a:t> бюджета , который тратится на разработку новых лекарств, устройств и вакцин, тратится впустую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55813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129463" cy="557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1547813" y="188913"/>
            <a:ext cx="6048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b="0"/>
              <a:t>«Долина смерти»</a:t>
            </a:r>
          </a:p>
        </p:txBody>
      </p:sp>
    </p:spTree>
    <p:extLst>
      <p:ext uri="{BB962C8B-B14F-4D97-AF65-F5344CB8AC3E}">
        <p14:creationId xmlns:p14="http://schemas.microsoft.com/office/powerpoint/2010/main" val="991203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3"/>
          <p:cNvSpPr>
            <a:spLocks noChangeArrowheads="1"/>
          </p:cNvSpPr>
          <p:nvPr/>
        </p:nvSpPr>
        <p:spPr bwMode="auto">
          <a:xfrm>
            <a:off x="323850" y="1641475"/>
            <a:ext cx="84963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5572" rIns="0" bIns="0"/>
          <a:lstStyle>
            <a:lvl1pPr marL="412750" indent="-412750" defTabSz="404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4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4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4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4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4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4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4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4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lnSpc>
                <a:spcPct val="90000"/>
              </a:lnSpc>
              <a:spcAft>
                <a:spcPts val="1275"/>
              </a:spcAft>
              <a:buFontTx/>
              <a:buChar char="•"/>
            </a:pPr>
            <a:r>
              <a:rPr lang="ru-RU" altLang="ru-RU" sz="2200" dirty="0" smtClean="0">
                <a:solidFill>
                  <a:srgbClr val="000000"/>
                </a:solidFill>
              </a:rPr>
              <a:t>Отсутствие предиктивных моделей эффективности и безопасности надлежащего </a:t>
            </a:r>
            <a:r>
              <a:rPr lang="ru-RU" altLang="ru-RU" sz="2200" dirty="0">
                <a:solidFill>
                  <a:srgbClr val="000000"/>
                </a:solidFill>
              </a:rPr>
              <a:t>уровня распространения биомедицинской инновации («диффузии»)</a:t>
            </a:r>
          </a:p>
          <a:p>
            <a:pPr hangingPunct="0">
              <a:lnSpc>
                <a:spcPct val="90000"/>
              </a:lnSpc>
              <a:spcAft>
                <a:spcPts val="1275"/>
              </a:spcAft>
              <a:buFontTx/>
              <a:buChar char="•"/>
            </a:pPr>
            <a:r>
              <a:rPr lang="ru-RU" altLang="ru-RU" sz="2200" dirty="0">
                <a:solidFill>
                  <a:srgbClr val="000000"/>
                </a:solidFill>
              </a:rPr>
              <a:t>Многие достижения не достигают той степени внедрения, которая обеспечивает ожидаемую отдачу</a:t>
            </a:r>
          </a:p>
          <a:p>
            <a:pPr hangingPunct="0">
              <a:lnSpc>
                <a:spcPct val="90000"/>
              </a:lnSpc>
              <a:spcAft>
                <a:spcPts val="1275"/>
              </a:spcAft>
              <a:buFontTx/>
              <a:buChar char="•"/>
            </a:pPr>
            <a:r>
              <a:rPr lang="ru-RU" altLang="ru-RU" sz="2200" dirty="0">
                <a:solidFill>
                  <a:srgbClr val="000000"/>
                </a:solidFill>
              </a:rPr>
              <a:t>Н</a:t>
            </a:r>
            <a:r>
              <a:rPr lang="ru-RU" altLang="ru-RU" sz="2200" dirty="0" smtClean="0">
                <a:solidFill>
                  <a:srgbClr val="000000"/>
                </a:solidFill>
              </a:rPr>
              <a:t>едостаточное </a:t>
            </a:r>
            <a:r>
              <a:rPr lang="ru-RU" altLang="ru-RU" sz="2200" dirty="0">
                <a:solidFill>
                  <a:srgbClr val="000000"/>
                </a:solidFill>
              </a:rPr>
              <a:t>понимание эпидемиологии</a:t>
            </a:r>
            <a:r>
              <a:rPr lang="en-US" altLang="ru-RU" sz="2200" dirty="0">
                <a:solidFill>
                  <a:srgbClr val="000000"/>
                </a:solidFill>
              </a:rPr>
              <a:t> </a:t>
            </a:r>
            <a:r>
              <a:rPr lang="ru-RU" altLang="ru-RU" sz="2200" dirty="0">
                <a:solidFill>
                  <a:srgbClr val="000000"/>
                </a:solidFill>
              </a:rPr>
              <a:t>больших популяций, особенно применительно к хроническим </a:t>
            </a:r>
            <a:r>
              <a:rPr lang="ru-RU" altLang="ru-RU" sz="2200" dirty="0" smtClean="0">
                <a:solidFill>
                  <a:srgbClr val="000000"/>
                </a:solidFill>
              </a:rPr>
              <a:t>заболеваниям - это </a:t>
            </a:r>
            <a:r>
              <a:rPr lang="ru-RU" altLang="ru-RU" sz="2200" dirty="0">
                <a:solidFill>
                  <a:srgbClr val="000000"/>
                </a:solidFill>
              </a:rPr>
              <a:t>особенно явно проявляется при разработке способов лечения хронических заболеваний (н-р, гипертензия, диабет</a:t>
            </a:r>
            <a:r>
              <a:rPr lang="ru-RU" altLang="ru-RU" sz="2200" dirty="0" smtClean="0">
                <a:solidFill>
                  <a:srgbClr val="000000"/>
                </a:solidFill>
              </a:rPr>
              <a:t>)</a:t>
            </a:r>
            <a:endParaRPr lang="ru-RU" altLang="ru-RU" sz="2200" dirty="0">
              <a:solidFill>
                <a:srgbClr val="000000"/>
              </a:solidFill>
            </a:endParaRP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109538" y="163513"/>
            <a:ext cx="8855075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altLang="ru-RU" sz="3600" dirty="0">
                <a:solidFill>
                  <a:srgbClr val="002060"/>
                </a:solidFill>
              </a:rPr>
              <a:t>Научные барьеры </a:t>
            </a:r>
            <a:r>
              <a:rPr lang="ru-RU" altLang="ru-RU" sz="3600" dirty="0" smtClean="0">
                <a:solidFill>
                  <a:srgbClr val="002060"/>
                </a:solidFill>
              </a:rPr>
              <a:t> исследований</a:t>
            </a:r>
            <a:endParaRPr lang="ru-RU" altLang="ru-RU" sz="3600" dirty="0">
              <a:solidFill>
                <a:srgbClr val="002060"/>
              </a:solidFill>
            </a:endParaRPr>
          </a:p>
          <a:p>
            <a:pPr algn="ctr"/>
            <a:endParaRPr lang="ru-RU" alt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757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3383</TotalTime>
  <Words>2434</Words>
  <Application>Microsoft Macintosh PowerPoint</Application>
  <PresentationFormat>Экран (4:3)</PresentationFormat>
  <Paragraphs>383</Paragraphs>
  <Slides>46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4" baseType="lpstr">
      <vt:lpstr>Arial Unicode MS</vt:lpstr>
      <vt:lpstr>Calibri</vt:lpstr>
      <vt:lpstr>Microsoft YaHei</vt:lpstr>
      <vt:lpstr>Tahoma</vt:lpstr>
      <vt:lpstr>Times New Roman</vt:lpstr>
      <vt:lpstr>Wingdings</vt:lpstr>
      <vt:lpstr>Arial</vt:lpstr>
      <vt:lpstr>Тема Office</vt:lpstr>
      <vt:lpstr>Возможности кластера «Трансляционная медицина» в развитии инновационных исследований и подготовки кадров</vt:lpstr>
      <vt:lpstr>Глобальные тренды в мировом здравоохранении</vt:lpstr>
      <vt:lpstr>Презентация PowerPoint</vt:lpstr>
      <vt:lpstr>Основные вызовы </vt:lpstr>
      <vt:lpstr>Идеальные условия для создания и внедрения МТ</vt:lpstr>
      <vt:lpstr>Мир медицинских технологий полон неопределенности – проблемы и парадоксы</vt:lpstr>
      <vt:lpstr>Парадокс инноваций в медицине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Пути преодоления барьеров</vt:lpstr>
      <vt:lpstr> Предпосылки к созданию медицинского научно-образовательного кластера «Трансляционная медицина» </vt:lpstr>
      <vt:lpstr>Презентация PowerPoint</vt:lpstr>
      <vt:lpstr>Цель формирования кластера</vt:lpstr>
      <vt:lpstr>Возможности и компетенции кластера</vt:lpstr>
      <vt:lpstr>Что может и должна обеспечить инфраструктура кластера?</vt:lpstr>
      <vt:lpstr> Основные функциональные блоки  кластера: </vt:lpstr>
      <vt:lpstr>Научно-технические комиссии</vt:lpstr>
      <vt:lpstr>Готовые инфраструктурные проекты в кластере на базе якорного центра</vt:lpstr>
      <vt:lpstr>Центр доклинических и трансляционных исследований (квартал 21-Б) – 10 000м2.</vt:lpstr>
      <vt:lpstr>Этапы реализации инновационных проектов в кластере</vt:lpstr>
      <vt:lpstr>Масс-спектрометр</vt:lpstr>
      <vt:lpstr>Интегральная диагностика заболеваний  по выдыхаемому воздуху</vt:lpstr>
      <vt:lpstr>Прибор для нейростимуляции – Военмех – СЗФМИЦ имВ.А.Алмазова</vt:lpstr>
      <vt:lpstr>Малые инновационные компании в кластере СЗФМИЦ-Кардиопротект</vt:lpstr>
      <vt:lpstr>Виртуальный госпиталь: со стороны пациента</vt:lpstr>
      <vt:lpstr>Организация работы на уровне города: диспетчеризация и маршрутизация службы скорой помощи при доставке пациентов с ОКС</vt:lpstr>
      <vt:lpstr>Медицина будущего – готовы ли мы?</vt:lpstr>
      <vt:lpstr>Смена кадрового состава в медицине</vt:lpstr>
      <vt:lpstr>Исследование зависимости национальной инновационной активности от качества образования. </vt:lpstr>
      <vt:lpstr>Отсутствие должной интеграции научных учреждений и образования в РФ-вызовы современности</vt:lpstr>
      <vt:lpstr>Презентация PowerPoint</vt:lpstr>
      <vt:lpstr>Кого может готовить Санкт-Петербург в рамках кластера?</vt:lpstr>
      <vt:lpstr>Инструменты реализации междисциплинарного образования</vt:lpstr>
      <vt:lpstr>Организация обучения в рамках кластера на примере аспирантуры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Образовательная программа ДПО НОК «Трансляционная медицина»</vt:lpstr>
      <vt:lpstr>Целевая подготовка специалистов по биомедицинским инновациям в кластере</vt:lpstr>
      <vt:lpstr>Обучающий интенсив-курс «Принципы работы современного вивария и проведение исследований на животных SPF категории»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подготовке к НСТ Санкт-Петербурга</dc:title>
  <dc:creator>Конради Александра Олеговна</dc:creator>
  <cp:lastModifiedBy>E S</cp:lastModifiedBy>
  <cp:revision>176</cp:revision>
  <cp:lastPrinted>2015-10-09T13:08:07Z</cp:lastPrinted>
  <dcterms:created xsi:type="dcterms:W3CDTF">2015-10-09T09:04:44Z</dcterms:created>
  <dcterms:modified xsi:type="dcterms:W3CDTF">2016-12-16T06:35:14Z</dcterms:modified>
</cp:coreProperties>
</file>