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5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365" r:id="rId92"/>
    <p:sldId id="366" r:id="rId93"/>
    <p:sldId id="367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1-очная форма обучения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2009/2010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8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2-заочная форма обучения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2009/2010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</c:v>
                </c:pt>
                <c:pt idx="1">
                  <c:v>0</c:v>
                </c:pt>
                <c:pt idx="2">
                  <c:v>10</c:v>
                </c:pt>
                <c:pt idx="3">
                  <c:v>14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40256"/>
        <c:axId val="170242048"/>
        <c:axId val="0"/>
      </c:bar3DChart>
      <c:catAx>
        <c:axId val="170240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242048"/>
        <c:crosses val="autoZero"/>
        <c:auto val="1"/>
        <c:lblAlgn val="ctr"/>
        <c:lblOffset val="100"/>
        <c:noMultiLvlLbl val="0"/>
      </c:catAx>
      <c:valAx>
        <c:axId val="17024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240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56033100029163"/>
          <c:y val="0.90818445171578499"/>
          <c:w val="0.75187967823467527"/>
          <c:h val="7.780013132556092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1-очный факультет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2-заочный факультет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65216"/>
        <c:axId val="170279296"/>
        <c:axId val="0"/>
      </c:bar3DChart>
      <c:catAx>
        <c:axId val="17026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279296"/>
        <c:crosses val="autoZero"/>
        <c:auto val="1"/>
        <c:lblAlgn val="ctr"/>
        <c:lblOffset val="100"/>
        <c:noMultiLvlLbl val="0"/>
      </c:catAx>
      <c:valAx>
        <c:axId val="17027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265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56033100029163"/>
          <c:y val="0.90818445171578499"/>
          <c:w val="0.75187967823467827"/>
          <c:h val="7.7800131325561503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1 - междисциплинарный экзамен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4.4000000000000004</c:v>
                </c:pt>
                <c:pt idx="2">
                  <c:v>4.5999999999999996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2 -ВКР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4.3</c:v>
                </c:pt>
                <c:pt idx="1">
                  <c:v>4.2</c:v>
                </c:pt>
                <c:pt idx="2">
                  <c:v>4.3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93504"/>
        <c:axId val="170295296"/>
        <c:axId val="0"/>
      </c:bar3DChart>
      <c:catAx>
        <c:axId val="17029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295296"/>
        <c:crosses val="autoZero"/>
        <c:auto val="1"/>
        <c:lblAlgn val="ctr"/>
        <c:lblOffset val="100"/>
        <c:noMultiLvlLbl val="0"/>
      </c:catAx>
      <c:valAx>
        <c:axId val="17029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2935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1 - междисциплинарный экзамен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3.8</c:v>
                </c:pt>
                <c:pt idx="1">
                  <c:v>3.8</c:v>
                </c:pt>
                <c:pt idx="2">
                  <c:v>4.2</c:v>
                </c:pt>
                <c:pt idx="3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2 -выпускная квалификационная работа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3.8</c:v>
                </c:pt>
                <c:pt idx="2">
                  <c:v>4.7</c:v>
                </c:pt>
                <c:pt idx="3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540352"/>
        <c:axId val="183595392"/>
        <c:axId val="0"/>
      </c:bar3DChart>
      <c:catAx>
        <c:axId val="183540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3595392"/>
        <c:crosses val="autoZero"/>
        <c:auto val="1"/>
        <c:lblAlgn val="ctr"/>
        <c:lblOffset val="100"/>
        <c:noMultiLvlLbl val="0"/>
      </c:catAx>
      <c:valAx>
        <c:axId val="183595392"/>
        <c:scaling>
          <c:orientation val="minMax"/>
          <c:max val="5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3540352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1 - междисциплинарный экзамен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3.7</c:v>
                </c:pt>
                <c:pt idx="1">
                  <c:v>4.4000000000000004</c:v>
                </c:pt>
                <c:pt idx="2">
                  <c:v>4.8</c:v>
                </c:pt>
                <c:pt idx="3">
                  <c:v>4.3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2 - ВКР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4.7</c:v>
                </c:pt>
                <c:pt idx="1">
                  <c:v>4.2</c:v>
                </c:pt>
                <c:pt idx="2">
                  <c:v>4.8</c:v>
                </c:pt>
                <c:pt idx="3">
                  <c:v>4.5999999999999996</c:v>
                </c:pt>
                <c:pt idx="4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630848"/>
        <c:axId val="183636736"/>
        <c:axId val="0"/>
      </c:bar3DChart>
      <c:catAx>
        <c:axId val="18363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3636736"/>
        <c:crosses val="autoZero"/>
        <c:auto val="1"/>
        <c:lblAlgn val="ctr"/>
        <c:lblOffset val="100"/>
        <c:noMultiLvlLbl val="0"/>
      </c:catAx>
      <c:valAx>
        <c:axId val="18363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36308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1 - междисциплинарный экзамен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432098765432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4.5</c:v>
                </c:pt>
                <c:pt idx="2">
                  <c:v>4.7</c:v>
                </c:pt>
                <c:pt idx="3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2 - ВКР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733632"/>
        <c:axId val="183743616"/>
        <c:axId val="0"/>
      </c:bar3DChart>
      <c:catAx>
        <c:axId val="183733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3743616"/>
        <c:crosses val="autoZero"/>
        <c:auto val="1"/>
        <c:lblAlgn val="ctr"/>
        <c:lblOffset val="100"/>
        <c:noMultiLvlLbl val="0"/>
      </c:catAx>
      <c:valAx>
        <c:axId val="183743616"/>
        <c:scaling>
          <c:orientation val="minMax"/>
          <c:max val="5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3733632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182D-F565-4A76-9894-8AE69FE705A1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B91E0-8382-48CE-8C75-AB5C135B9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5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1AA149-4F1F-414C-A880-DD3FEEC90679}" type="datetime1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93D5ED-3369-47ED-BCB4-4A100D40A5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1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354" y="1412776"/>
            <a:ext cx="8275600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rgbClr val="00B050"/>
                </a:solidFill>
              </a:rPr>
              <a:t>Аспирантам </a:t>
            </a:r>
          </a:p>
          <a:p>
            <a:pPr algn="ctr"/>
            <a:r>
              <a:rPr lang="ru-RU" sz="9600" b="1" dirty="0" smtClean="0">
                <a:ln/>
                <a:solidFill>
                  <a:srgbClr val="00B050"/>
                </a:solidFill>
              </a:rPr>
              <a:t>и соискателям:</a:t>
            </a:r>
          </a:p>
          <a:p>
            <a:pPr algn="ctr"/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524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</a:rPr>
              <a:t>  В.Ф. Краевский знал труды П.Ф. Лесгафта, поддерживал его стремление найти наиболее рациональную, последовательную методику использования физических упражнений.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</a:rPr>
              <a:t>  В.Ф. Краевский в связи с этим писал «… в шведской гимнастике нельзя еще видеть строгое научное основание. Опыты с последней целью проделываются нашим профессором Лесгафтом, который в своей системе прилагает детальные принципы анатомии и физиологии органов движения и отыскивает рациональный переход от простых упражнений к сложным». («Развитие физической силы без гирь и при помощи гирь», 1900 г., с.29). </a:t>
            </a:r>
          </a:p>
        </p:txBody>
      </p:sp>
    </p:spTree>
    <p:extLst>
      <p:ext uri="{BB962C8B-B14F-4D97-AF65-F5344CB8AC3E}">
        <p14:creationId xmlns:p14="http://schemas.microsoft.com/office/powerpoint/2010/main" val="11223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апреле 1897 года в Петербурге в Михайловском манеже был проведён первый всероссийский чемпионат по поднятию тяжестей в абсолютной весовой категории.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Победителем стал петербуржец Г.Мейер. </a:t>
            </a:r>
            <a:r>
              <a:rPr lang="ru-RU" dirty="0" err="1" smtClean="0">
                <a:solidFill>
                  <a:schemeClr val="bg1"/>
                </a:solidFill>
              </a:rPr>
              <a:t>Гвидо</a:t>
            </a:r>
            <a:r>
              <a:rPr lang="ru-RU" dirty="0" smtClean="0">
                <a:solidFill>
                  <a:schemeClr val="bg1"/>
                </a:solidFill>
              </a:rPr>
              <a:t> Мейер, из обрусевших немцев -  вообще легендарная личность.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чемпионате России он превзошёл результаты первых олимпийский чемпионов по поднятию тяжестей, показанных годом ранее.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3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4"/>
            <a:ext cx="9001156" cy="62865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Достижения в поднятии тяжестей опирались на прочную научно-методическую основу.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 Санкт-Петербурге был издан ряд методических пособий, касающихся выполнения упражнений с различными видами отягощений: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барон </a:t>
            </a:r>
            <a:r>
              <a:rPr lang="ru-RU" dirty="0" err="1" smtClean="0">
                <a:solidFill>
                  <a:schemeClr val="bg1"/>
                </a:solidFill>
              </a:rPr>
              <a:t>М.Кистер</a:t>
            </a:r>
            <a:r>
              <a:rPr lang="ru-RU" dirty="0" smtClean="0">
                <a:solidFill>
                  <a:schemeClr val="bg1"/>
                </a:solidFill>
              </a:rPr>
              <a:t> “Наращивание мышц гирями” ( СПб., 1893),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В.Ф.Краевский “Наращивание физической силы без гирь и при помощи гирь”(СПб.,1900),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Евг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Сандов</a:t>
            </a:r>
            <a:r>
              <a:rPr lang="ru-RU" dirty="0" smtClean="0">
                <a:solidFill>
                  <a:schemeClr val="bg1"/>
                </a:solidFill>
              </a:rPr>
              <a:t> “Сила и как сделаться сильным”(СПб., 1900),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профессор </a:t>
            </a:r>
            <a:r>
              <a:rPr lang="ru-RU" dirty="0" err="1" smtClean="0">
                <a:solidFill>
                  <a:schemeClr val="bg1"/>
                </a:solidFill>
              </a:rPr>
              <a:t>Гаррисон</a:t>
            </a:r>
            <a:r>
              <a:rPr lang="ru-RU" dirty="0" smtClean="0">
                <a:solidFill>
                  <a:schemeClr val="bg1"/>
                </a:solidFill>
              </a:rPr>
              <a:t> “Развитие силы и наращивание мышц гирями”(СПб.,1902),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М.Клосс</a:t>
            </a:r>
            <a:r>
              <a:rPr lang="ru-RU" dirty="0" smtClean="0">
                <a:solidFill>
                  <a:schemeClr val="bg1"/>
                </a:solidFill>
              </a:rPr>
              <a:t> “Упражнения с гирями” (СПб.,1903).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Продолжая экскурс методической мысли того времени, нельзя не отметить смелость отдельных авторов, рекомендующих упражнения с отягощениями, как для юношей, так и для девушек (Ольшаник Ф.И. Упражнения с гирями для лиц обоего пола М.,1905).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3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373189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0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636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Кинограмма</a:t>
            </a:r>
            <a:r>
              <a:rPr lang="ru-RU" b="1" dirty="0" smtClean="0">
                <a:solidFill>
                  <a:schemeClr val="bg1"/>
                </a:solidFill>
              </a:rPr>
              <a:t> выполнения рывка штанги рекордсменом мира </a:t>
            </a:r>
            <a:r>
              <a:rPr lang="ru-RU" b="1" dirty="0" err="1" smtClean="0">
                <a:solidFill>
                  <a:schemeClr val="bg1"/>
                </a:solidFill>
              </a:rPr>
              <a:t>Ю.Дугановым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5263365"/>
            <a:ext cx="3042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Заслуженный мастер спорта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Юрий </a:t>
            </a:r>
            <a:r>
              <a:rPr lang="ru-RU" b="1" dirty="0" err="1" smtClean="0">
                <a:solidFill>
                  <a:schemeClr val="bg1"/>
                </a:solidFill>
              </a:rPr>
              <a:t>Дуганов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230562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0384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9188" y="274638"/>
            <a:ext cx="4214812" cy="52974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Олимпийский чемпион </a:t>
            </a:r>
            <a:r>
              <a:rPr lang="ru-RU" sz="3600" b="1" dirty="0" err="1" smtClean="0">
                <a:solidFill>
                  <a:schemeClr val="bg1"/>
                </a:solidFill>
              </a:rPr>
              <a:t>Богдановский</a:t>
            </a:r>
            <a:r>
              <a:rPr lang="ru-RU" sz="3600" b="1" dirty="0" smtClean="0">
                <a:solidFill>
                  <a:schemeClr val="bg1"/>
                </a:solidFill>
              </a:rPr>
              <a:t> Ф.Ф.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91050" cy="62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8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1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14876" y="274638"/>
            <a:ext cx="4214842" cy="5297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Олимпийский чемпион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Селицкий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Б.С.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32956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094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7" y="332656"/>
            <a:ext cx="4627245" cy="61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3293"/>
            <a:ext cx="4227195" cy="614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8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4464"/>
            <a:ext cx="4389120" cy="568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557"/>
            <a:ext cx="438912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0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85720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Наши учителя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11669"/>
            <a:ext cx="8337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Кафедра теории и методики атлетизма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7670"/>
            <a:ext cx="780288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165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Первый заведующий кафедрой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Борис Павлович Адамович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4036" name="Group 4"/>
          <p:cNvGraphicFramePr>
            <a:graphicFrameLocks noGrp="1"/>
          </p:cNvGraphicFramePr>
          <p:nvPr/>
        </p:nvGraphicFramePr>
        <p:xfrm>
          <a:off x="0" y="0"/>
          <a:ext cx="208280" cy="146526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146526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4045" name="Group 13"/>
          <p:cNvGraphicFramePr>
            <a:graphicFrameLocks noGrp="1"/>
          </p:cNvGraphicFramePr>
          <p:nvPr/>
        </p:nvGraphicFramePr>
        <p:xfrm>
          <a:off x="0" y="2319338"/>
          <a:ext cx="208280" cy="1303338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30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62267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234690" cy="46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8081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0" y="4929188"/>
            <a:ext cx="4038600" cy="164306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Лукьянов </a:t>
            </a: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Михаил Тимофеевич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(1921 - 2012)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114800" cy="546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4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428625"/>
            <a:ext cx="8715375" cy="59293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Михаил Тимофеевич Лукьянов почётный мастер спорта СССР по тяжёлой атлетике, доцент, судья Международной категории. Патриарх нашего вуза.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Долгое время возглавляли кафедру единоборств института физической культуры имени П.Ф.Лесгафта, где были подготовлены сотни мастеров спорта, а также чемпионы и рекордсмены мира, чемпионы Олимпийских игр.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Выпускники кафедры впоследствии стали  Заслуженными тренерами СССР и РСФСР. Многие десятилетия  входил в состав Президиума Федерации тяжёлой атлетики Ленинграда.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Награждён многими правительственными  наградами. Обладатель уникальной коллекции значков по тяжелоатлетической тематике.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 конце 70-х годов являлся ведущим специалистом по подготовке тяжелоатлетов в Индонезии. Поэтому не случайно, что многие из его воспитанников и особенно воспитанниц, стали чемпионами и призёрами Азиатских игр, чемпионатов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39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24205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63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642938"/>
            <a:ext cx="8229600" cy="54292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Фундаментальный труд М.Т.Лукьянова созданный совместно с А.И.Фаламеевым называется «Тяжёлая атлетика для юношей» (формат в 240 страниц с рисунками и таблицами).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Это было первое в мире учебное пособие, в котором  были раскрыты многие тонкости тренировок с начинающими тяжелоатлетами.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Обладая аналитическим складом ума, М.Т.Лукьянов и в научных исследованиях, тяготел к получению точных конкретных параметров.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 его руководством  в институте физической культуры им. П. Ф. Лесгафта велось комплексное исследование техники классических и вспомогательных упражнений со штангой среди атлетов различной квалификации.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88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6000768"/>
            <a:ext cx="462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Первое в мире учебное пособие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 тяжёлой атлетике для юношей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6" y="620688"/>
            <a:ext cx="322707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7364"/>
            <a:ext cx="2747010" cy="501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61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0" y="5286375"/>
            <a:ext cx="4714875" cy="1214438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Фаламеев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Александр Иванович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1924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2007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41757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7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714375"/>
            <a:ext cx="8715375" cy="5715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Александр Иванович Фаламеев после окончания 2-ой Ленинградской спецшколы ВВС в 17 лет пошел добровольцем защищать Родину.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Награждён орденом Отечественной войны 2-ой степени, медалью «За боевые заслуги», «За трудовое отличие»  и другими наградами.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А.И. Фаламеев из тех, кто победил в отечественной войне и стал чемпионом в тяжёлой атлетике послевоенного времени.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Он неоднократный рекордсмен страны, бронзовый призёр чемпионата СССР 1954 года,  чемпион СССР 1955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6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3. Формирование авторитета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и признания научно-педагогической школы,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роль научного лидера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107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492896"/>
            <a:ext cx="3348038" cy="205105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На помосте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А.Фаламеев</a:t>
            </a:r>
            <a:r>
              <a:rPr lang="ru-RU" sz="2400" b="1" dirty="0">
                <a:solidFill>
                  <a:schemeClr val="bg1"/>
                </a:solidFill>
              </a:rPr>
              <a:t> –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Чемпион Спартакиады народов СССР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21195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3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4140200" cy="6453187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Book Antiqua" pitchFamily="18" charset="0"/>
              </a:rPr>
              <a:t>А.И.Фаламеев</a:t>
            </a:r>
            <a:r>
              <a:rPr lang="ru-RU" sz="3600" b="1" dirty="0">
                <a:solidFill>
                  <a:schemeClr val="bg1"/>
                </a:solidFill>
                <a:latin typeface="Book Antiqua" pitchFamily="18" charset="0"/>
              </a:rPr>
              <a:t> – участник Великой отечественной войны. </a:t>
            </a:r>
            <a:br>
              <a:rPr lang="ru-RU" sz="36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Book Antiqua" pitchFamily="18" charset="0"/>
              </a:rPr>
              <a:t>Награждён многими  наградами, среди них медалью</a:t>
            </a:r>
            <a:br>
              <a:rPr lang="ru-RU" sz="36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Book Antiqua" pitchFamily="18" charset="0"/>
              </a:rPr>
              <a:t> «За победу над Японией».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886200" cy="524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42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571500"/>
            <a:ext cx="8929688" cy="592931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Опубликовал более 150 работ, среди которых главы в учебнике, учебные пособия, учебные программы, лекции, научные статьи.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Публикации не потеряли актуальность и по сегодняшний день.  Вот некоторые из учебно-методических пособий: «Тяжёлая атлетика для юношей» (1969 год, в соавторстве с М.Т.Лукьяновым), «Методические указания по обучению тяжелоатлетическим упражнениям» (1977), «Управление спортивной подготовкой тяжелоатлетов» (1979), «О стратегии и тактике в тяжелоатлетическом спорте. Об отборе подростков для занятий тяжёлой атлетикой» (1979, в соавторстве с Ю.С.Ковалёвым), «Техника классических упражнений» (1983), главы в учебнике «Тяжёлая атлетика и методика преподавания» (1986).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483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2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171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642938"/>
            <a:ext cx="8929688" cy="56435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Более 20-ти лет А.И.Фаламеев тренировал сборную команду Ленинграда по тяжелой атлетики, был одним из тренеров сборной команды СССР.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Более четверти века являлся председателем Федерации тяжелой атлетики Ленинграда (1958-1984 гг.). Один из организаторов первой в мире (1952 год) детской спортивной школы по тяжелой атлетике, где занимались мальчишки 12-14 лет.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 этого заниматься тяжелой атлетикой разрешалось юношам только с 18 или  19 лет. Он явно опережал время, стремился к самопознанию.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Более четверти века верой и правдой служил в институте имени П. Ф. Лесгафта.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97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836712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Исследование биомеханических характеристик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  техники тяжелоатлетических упражнений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48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6314" y="6000768"/>
            <a:ext cx="394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Мастер спорта СССР Владимир Рытов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48990" cy="515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99544"/>
            <a:ext cx="3320415" cy="49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5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4429132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Сотрудники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кафедры биомеханики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913312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75263"/>
            <a:ext cx="49863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3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643938" cy="585787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А.И.Фаламеев оказывал научную и методическую помощь специалистам и спортсменам различных стран, работал тренером-преподавателем в Бирме.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А.И.Фаламеев – почётный мастер спорта СССР по тяжёлой атлетике, заслуженный тренер РСФСР, судья  международной категории по тяжелой атлетике, четыре раза избирался в Технический комитет Европейской федерации тяжелоатлетов (1971-1987), почетный президент Федерации тяжелой атлетики Санкт-Петербурга.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53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242050" cy="42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66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214422"/>
            <a:ext cx="8229600" cy="4525962"/>
          </a:xfrm>
        </p:spPr>
        <p:txBody>
          <a:bodyPr/>
          <a:lstStyle/>
          <a:p>
            <a:pPr marL="0" indent="631825">
              <a:buNone/>
            </a:pP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Кафедра теории и методики атлетизма относиться к старейшим кафедрам университета.</a:t>
            </a:r>
          </a:p>
          <a:p>
            <a:pPr marL="0" indent="271463">
              <a:buNone/>
            </a:pP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Достаточно сказать, что еще в 1925 году дисциплина «Тяжёлая атлетика» была включена в учебный процесс Государственного института физического образования. 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2714612" y="5000636"/>
            <a:ext cx="4038600" cy="1714500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Ипполитов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Николай Сергеевич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(1927-2003)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700462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4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827584" y="548680"/>
            <a:ext cx="7499350" cy="56054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Научные интересы Николая Сергеевича </a:t>
            </a:r>
            <a:r>
              <a:rPr lang="ru-RU" dirty="0" err="1" smtClean="0">
                <a:solidFill>
                  <a:schemeClr val="bg1"/>
                </a:solidFill>
              </a:rPr>
              <a:t>Ипполитова</a:t>
            </a:r>
            <a:r>
              <a:rPr lang="ru-RU" dirty="0" smtClean="0">
                <a:solidFill>
                  <a:schemeClr val="bg1"/>
                </a:solidFill>
              </a:rPr>
              <a:t> были сосредоточены на проблематике детского и юношеского тяжелоатлетического спорта.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Почётный мастер спорта СССР по тяжёлой атлетике, доцент, кандидат педагогических наук, почётный член федерации тяжёлой атлетики Санкт-Петербурга, судья международной категории.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Чемпион Ленинграда 1955 года, неоднократный призёр чемпионатов города и области. В 1957 году занял пятое место на чемпионате СССР.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6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89610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15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Закончил факультет </a:t>
            </a:r>
            <a:r>
              <a:rPr lang="ru-RU" dirty="0" err="1" smtClean="0">
                <a:solidFill>
                  <a:schemeClr val="bg1"/>
                </a:solidFill>
              </a:rPr>
              <a:t>физвоспитания</a:t>
            </a:r>
            <a:r>
              <a:rPr lang="ru-RU" dirty="0" smtClean="0">
                <a:solidFill>
                  <a:schemeClr val="bg1"/>
                </a:solidFill>
              </a:rPr>
              <a:t> Ленинградского педагогического института имени А.И.Герцена (1960). В 1975 году защитил кандидатскую диссертацию. В период с 1981 по 1985 годы работал тренером-преподавателем в Алжире.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С 1992 по 1995 годы являлся директором  спортивной детско-юношеской школы олимпийского резерва в </a:t>
            </a:r>
            <a:r>
              <a:rPr lang="ru-RU" dirty="0" err="1" smtClean="0">
                <a:solidFill>
                  <a:schemeClr val="bg1"/>
                </a:solidFill>
              </a:rPr>
              <a:t>п.Тярлево</a:t>
            </a:r>
            <a:r>
              <a:rPr lang="ru-RU" dirty="0" smtClean="0">
                <a:solidFill>
                  <a:schemeClr val="bg1"/>
                </a:solidFill>
              </a:rPr>
              <a:t> (Ленинградская область).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Неоднократно избирался  председателем тренерского совета и председателем совета судей Федерации тяжёлой атлетики Ленинграда, вице-президентом федерации тяжёлой атлетики Санкт-Петербурга, членом президиума ФТАР.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Принимал участие в судействе многих международных соревнований, в том числе Игр </a:t>
            </a:r>
            <a:r>
              <a:rPr lang="en-US" dirty="0" smtClean="0">
                <a:solidFill>
                  <a:schemeClr val="bg1"/>
                </a:solidFill>
              </a:rPr>
              <a:t>XXII</a:t>
            </a:r>
            <a:r>
              <a:rPr lang="ru-RU" dirty="0" smtClean="0">
                <a:solidFill>
                  <a:schemeClr val="bg1"/>
                </a:solidFill>
              </a:rPr>
              <a:t> Олимпиады, Игр Доброй воли-94. Награждён правительственными наградами.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18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24205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44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28604"/>
            <a:ext cx="8394136" cy="60007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Результаты многолетних научных и практических исследований были обобщены в кандидатской диссертации на тему: «Исследование прогностической значимости скоростно-силовых и силовых качеств у подростков при отборе для занятий тяжёлой атлетикой» (научный руководитель – кандидат педагогических наук, доцент М.А.Годик, научный консультант – М.Т.Лукьянов; официальные оппоненты доктор медицинских наук, профессор </a:t>
            </a:r>
            <a:r>
              <a:rPr lang="ru-RU" dirty="0" err="1" smtClean="0">
                <a:solidFill>
                  <a:schemeClr val="bg1"/>
                </a:solidFill>
              </a:rPr>
              <a:t>Н.В.Зимкин</a:t>
            </a:r>
            <a:r>
              <a:rPr lang="ru-RU" dirty="0" smtClean="0">
                <a:solidFill>
                  <a:schemeClr val="bg1"/>
                </a:solidFill>
              </a:rPr>
              <a:t> и кандидат педагогических наук А.В.Черняк.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Ведущее учреждение – Белорусский Государственный институт физической культуры).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Диссертация была успешно защищена 9 октября 1975 года на заседании специализированного учёного совета ГДОИФК им.П.Ф.Лесгафта.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530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53600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66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Правительственные награды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преподавателей кафедры: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Заслуженный работник физической культуры Российской Федерации –профессор В.С.Степанов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(2007)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Заслуженный работника высшей школы Российской Федерации -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профессор Г.П.Виноградов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(2007)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Заслуженный работник физической культуры Российской Федерации –профессор В.Д.Зверев (2010)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8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5733256"/>
            <a:ext cx="8229600" cy="709612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Губернатор Санкт-Петербурга Валентина Матвиенко вручает правительственную награду первому проректору университета </a:t>
            </a:r>
            <a:r>
              <a:rPr lang="ru-RU" sz="1600" b="1" dirty="0" smtClean="0">
                <a:solidFill>
                  <a:schemeClr val="bg1"/>
                </a:solidFill>
              </a:rPr>
              <a:t>, профессору кафедры теории и методики атлетизма В.С.Степанову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(2007 год)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24205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2646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58924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Губернатор Санкт-Петербурга Валентина Матвиенко после вручения правительственной награды заведующему кафедрой теории и методики атлетизма Г.П.Виноградову (2007 год)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92" y="908720"/>
            <a:ext cx="5629275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033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934670"/>
            <a:ext cx="778674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Главное здание университета  имени П.Ф.Лесгафта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(бывший особняк великой княгини Ксении Александровны)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4"/>
            <a:ext cx="7802880" cy="570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0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024181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Губернатор Санкт-Петербурга Валентина Матвиенко после вручения правительственной награды профессору кафедры теории и методики атлетизма В.Д.Звереву (2010 год)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28" y="548680"/>
            <a:ext cx="624205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0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4. Публикации в центральных российских и международных изданиях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554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7" y="980728"/>
            <a:ext cx="352044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663315" cy="52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3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462212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-142900"/>
            <a:ext cx="2425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237172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114675"/>
            <a:ext cx="23415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932113"/>
            <a:ext cx="24257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786058"/>
            <a:ext cx="240188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61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324961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-214338"/>
            <a:ext cx="32734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-285776"/>
            <a:ext cx="325596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7413" y="-285776"/>
            <a:ext cx="3176587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938463"/>
            <a:ext cx="2730500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981325"/>
            <a:ext cx="271938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3121025"/>
            <a:ext cx="27495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36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5. Передача знаний (педагогическая работа)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52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5589240"/>
            <a:ext cx="8229600" cy="100806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  <a:t>Сборная института по тяжёлой атлетике  </a:t>
            </a: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 80-е </a:t>
            </a:r>
            <a: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  <a:t>годы </a:t>
            </a:r>
            <a:r>
              <a:rPr lang="en-US" sz="2000" b="1" dirty="0">
                <a:solidFill>
                  <a:schemeClr val="bg1"/>
                </a:solidFill>
                <a:latin typeface="Book Antiqua" pitchFamily="18" charset="0"/>
              </a:rPr>
              <a:t>XX </a:t>
            </a:r>
            <a: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  <a:t>века</a:t>
            </a:r>
            <a:b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  <a:t>(первый ряд в центре – старший тренер Л.П.Косолапов)</a:t>
            </a:r>
            <a:b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</a:b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24205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1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714488"/>
            <a:ext cx="7977504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Учебно-методическая </a:t>
            </a:r>
          </a:p>
          <a:p>
            <a:pPr algn="ctr"/>
            <a: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работа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«Теория и методика избранного вида спорта – Атлетизм» основной образовательной программы направления подготовки 034300 (62) «Физическая культура». Профиль подготовки «Спортивная тренировка в избранном виде спорта». Квалификация бакалавр (очная форма обучения).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«Теория и методика избранного вида спорта – Атлетизм» основной образовательной программы направления подготовки 034300 (62) «Физическая культура». Профиль подготовки «Спортивная тренировка в избранном виде спорта». Квалификация бакалавр (заочная форма обучения).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«Профессионально-спортивное совершенствование – Атлетизм» основной образовательной программы направления подготовки 034300 (62) «Физическая культура». Профиль подготовки «Спортивная тренировка в избранном виде спорта». Квалификация бакалавр (очная форма обучение).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«Теория и методика избранного вида спорта – Атлетизм» основной образовательной программы направления подготовки 034300 (62) «Физическая культура». Профиль подготовки «Спортивная тренировка в избранном виде спорта». Квалификация бакалавр (заочная форма обучения).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Разработка Учебно-методических комплексов: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Физическая культура (Атлетизм)  основной образовательной программы направления подготовки  100400 (62) – «Туризм». Профиль подготовки «Технология и организация спортивно-оздоровительных услуг».  Квалификация бакалавр (очная форма обучения).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Разработка Учебно-методических комплексов: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3372" y="5786454"/>
            <a:ext cx="1099468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1914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24205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7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Физическая культура (Атлетизм)  основной образовательной программы направления подготовки  031300 (62) – «Журналистика». Квалификация бакалавр (очная форма обучения).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Физическая культура (Атлетизм)  основной образовательной программы направления подготовки  032000 (62) – «Зарубежное </a:t>
            </a:r>
            <a:r>
              <a:rPr lang="ru-RU" dirty="0" err="1" smtClean="0">
                <a:solidFill>
                  <a:schemeClr val="bg1"/>
                </a:solidFill>
              </a:rPr>
              <a:t>регионоведение</a:t>
            </a:r>
            <a:r>
              <a:rPr lang="ru-RU" dirty="0" smtClean="0">
                <a:solidFill>
                  <a:schemeClr val="bg1"/>
                </a:solidFill>
              </a:rPr>
              <a:t>». Квалификация бакалавр (очная форма обучения).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Физическая культура (Атлетизм)  основной образовательной программы направления подготовки   080200 (62) – «Менеджмент». Профиль подготовки «Менеджмент организации».  Квалификация бакалавр (очная форма обучения).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Физическая культура (Атлетизм)  основной образовательной программы направления подготовки   031600 (62) – «Реклама и связи с общественностью». Профиль подготовки «Реклама и связи с общественностью в отрасли </a:t>
            </a:r>
            <a:r>
              <a:rPr lang="ru-RU" dirty="0" err="1" smtClean="0">
                <a:solidFill>
                  <a:schemeClr val="bg1"/>
                </a:solidFill>
              </a:rPr>
              <a:t>ФКиС</a:t>
            </a:r>
            <a:r>
              <a:rPr lang="ru-RU" dirty="0" smtClean="0">
                <a:solidFill>
                  <a:schemeClr val="bg1"/>
                </a:solidFill>
              </a:rPr>
              <a:t>».  Квалификация бакалавр (очная форма обучения).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Разработка Учебно-методических комплексов: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364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Физическая культура (Атлетизм)  основной образовательной программы направления подготовки   100100 (62) – «Сервис». Профиль подготовки «</a:t>
            </a:r>
            <a:r>
              <a:rPr lang="ru-RU" dirty="0" err="1" smtClean="0">
                <a:solidFill>
                  <a:schemeClr val="bg1"/>
                </a:solidFill>
              </a:rPr>
              <a:t>Социокультурный</a:t>
            </a:r>
            <a:r>
              <a:rPr lang="ru-RU" dirty="0" smtClean="0">
                <a:solidFill>
                  <a:schemeClr val="bg1"/>
                </a:solidFill>
              </a:rPr>
              <a:t> сервис».  Квалификация бакалавр (очная форма обучения).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Физическая культура (Атлетизм)  основной образовательной программы направления подготовки   030900 (62) – «Юриспруденция». Квалификация бакалавр (очная форма обучения). Физическая культура (Атлетизм)  основной образовательной программы направления подготовки   080100 (62) – «Экономика». Профиль подготовки «Экономика предприятий и организаций». Квалификация бакалавр (очная форма обучения).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Разработка Учебно-методических комплексов: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71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Разработка Учебно-методических комплексов: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«Теория и методика избранного вида спорта высших достижений (атлетизм)»  основной образовательной программы направления подготовки 034300 (68) «Физическая культура» профиль подготовки «Подготовка высококвалифицированных спортсменов в избранном виде спорта» (квалификация магистр) (очная форма обучения).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«Теория и методика избранного вида спорта высших достижений (атлетизм)»  основной образовательной программы направления подготовки 034300 (68) «Физическая культура» профиль подготовки «Подготовка высококвалифицированных спортсменов в избранном виде спорта» (квалификация магистр) (заочная форма обучения).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«Инновационные технологии в избранном виде спорта высших достижений (атлетизм)» основной образовательной программы направления подготовки 034300 (68) «Физическая культура» профиль подготовки «Подготовка высококвалифицированных спортсменов в избранном виде спорта» (квалификация магистр) (очная форма обучения).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«Инновационные технологии в избранном виде спорта высших достижений (атлетизм)» основной образовательной программы направления подготовки 034300 (68) «Физическая культура» профиль подготовки «Подготовка высококвалифицированных спортсменов в избранном виде спорта» (квалификация магистр) (заочная форма обучения).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643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«Тренерский практикум по избранному виду спорта со спортсменами различной квалификации  (атлетизм)»  основной образовательной программы направления подготовки 034300 (68) «Физическая культура» профиль подготовки «Подготовка высококвалифицированных спортсменов в избранном виде спорта» (квалификация магистр) (очная форма обучения).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«Тренерский практикум по избранному виду спорта со спортсменами различной квалификации  (атлетизм)»  основной образовательной программы направления подготовки 034300 (68) «Физическая культура» профиль подготовки «Подготовка высококвалифицированных спортсменов в избранном виде спорта» (квалификация магистр) (заочная форма обучения).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Разработка Учебно-методических комплексов: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755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Рабочая программа ассистентской практики основной профессиональной образовательной программы послевузовского профессионального образования (аспирантура)  по научной специальности 13.00.04 Теория и методика физического воспитания, спортивной тренировки, оздоровительной и адаптивной физической культуры (педагогические науки). Утверждена Учёным советов НГУ им.П.Ф.Лесгафта 28 июня 2012 года.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Рабочая программа доцентской практики основной профессиональной образовательной программы послевузовского профессионального образования (аспирантура)  по научной специальности 13.00.04 Теория и методика физического воспитания, спортивной тренировки, оздоровительной и адаптивной физической культуры (педагогические науки). Утверждена Учёным советов НГУ им.П.Ф.Лесгафта 28 июня 2012 года.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Переработка Требований первой части кандидатского экзамена по научной  специальности 13.00.04 Теория и методика физического воспитания, спортивной тренировки, оздоровительной и адаптивной физической культуры (педагогические науки) основной профессиональной образовательной программы послевузовского профессионального образования (аспирантура). Утверждены Учёным советов НГУ им.П.Ф.Лесгафта 28 июня 2012 года.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Переработка Требований для прохождения собеседования к вступительному экзамену по научной  специальности 13.00.04 Теория и методика физического воспитания,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спортивной тренировки, оздоровительной и адаптивной физической культуры (педагогические науки) основной профессиональной образовательной программы послевузовского профессионального образования (аспирантура). Утверждены Учёным советов НГУ им.П.Ф.Лесгафта 28 июня 2012 года.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Разработка Учебно-методических комплексов: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813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071546"/>
            <a:ext cx="70723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Проведение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практических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занятий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5517232"/>
            <a:ext cx="405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Занятия проводит Дмитрий Медведев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242050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602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785926"/>
            <a:ext cx="8501122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032101 (65)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(форма обучения  очная и заочная).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28604"/>
            <a:ext cx="42355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Специальность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464347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034300 (62)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(форма обучения   очная и заочная).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 </a:t>
            </a:r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«Спортивная тренировка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избранном виде спорта»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00042"/>
            <a:ext cx="36547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64347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034300 (68)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Физическая культура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(форма обучения   очная и заочная).</a:t>
            </a:r>
          </a:p>
          <a:p>
            <a:pPr algn="ctr">
              <a:buNone/>
            </a:pPr>
            <a:endParaRPr lang="ru-RU" sz="40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«Подготовка высококвалифицированных спортсменов  в избранном виде спорта»</a:t>
            </a:r>
          </a:p>
          <a:p>
            <a:pPr>
              <a:buFont typeface="Wingdings" pitchFamily="2" charset="2"/>
              <a:buChar char="v"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00042"/>
            <a:ext cx="36547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2" y="714356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Владислав</a:t>
            </a: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Францивич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Краевский –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основатель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отечественного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атлетизма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0" y="116632"/>
            <a:ext cx="4187190" cy="652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1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034300 (62)  - Физическая культура.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032101 (65) – Физическая культура и спорт.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032102 (65) – Физическая культура для лиц с отклонениями в состоянии  здоровья (адаптивная физическая культура).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034400 (62)  - Физическая культура для лиц с отклонениями в состоянии  здоровья (адаптивная физическая культура).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031300 (62)  - Журналистика.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031600 (62) – Реклама и связи с общественностью.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050100 (62) – Педагогическое образование.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071400 (62) – Режиссура театрализованных представлений и праздников.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080100 (62) – Экономика.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080200 (62) – Менеджмент.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100100 (62) – Сервис.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100400 (62) – Туризм.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7654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Общий курс «Атлетизм»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7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5445224"/>
            <a:ext cx="4816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Чемпион мира 2013 года по тяжёлой атлетике </a:t>
            </a:r>
          </a:p>
          <a:p>
            <a:r>
              <a:rPr lang="ru-RU" sz="1600" b="1" dirty="0" err="1" smtClean="0">
                <a:solidFill>
                  <a:schemeClr val="bg1"/>
                </a:solidFill>
              </a:rPr>
              <a:t>Апти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Аухадов</a:t>
            </a:r>
            <a:r>
              <a:rPr lang="ru-RU" sz="1600" b="1" dirty="0" smtClean="0">
                <a:solidFill>
                  <a:schemeClr val="bg1"/>
                </a:solidFill>
              </a:rPr>
              <a:t> и группа художественной гимнастики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93102"/>
            <a:ext cx="6242050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354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Количество подготовленных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5ED-3369-47ED-BCB4-4A100D40A5FB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Количество подготовленных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5ED-3369-47ED-BCB4-4A100D40A5FB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Качество подготовки специалистов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(дневная форма обучения)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5ED-3369-47ED-BCB4-4A100D40A5FB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Качество подготовки специалистов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(дневная форма обучения)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5ED-3369-47ED-BCB4-4A100D40A5FB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Качество подготовки специалистов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(заочная форма обучения)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61759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5ED-3369-47ED-BCB4-4A100D40A5FB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Качество подготовки специалистов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(заочная форма обучения)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D5ED-3369-47ED-BCB4-4A100D40A5FB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6. Организация международного сотрудничества в области науки и образования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059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докторантов,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аспирантов и соискателей: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Салов В.Ю. (Республика Казахстан)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Испулова</a:t>
            </a:r>
            <a:r>
              <a:rPr lang="ru-RU" dirty="0" smtClean="0">
                <a:solidFill>
                  <a:schemeClr val="bg1"/>
                </a:solidFill>
              </a:rPr>
              <a:t> Р.Н. (Республика Казахстан)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Л.Ленин (Эквадор)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А.Барабанов  (Израиль)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071546"/>
            <a:ext cx="8572560" cy="507209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10 августа 1885 года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 в Санкт-Петербурге открылся кружок любителей атлетики </a:t>
            </a:r>
          </a:p>
        </p:txBody>
      </p:sp>
    </p:spTree>
    <p:extLst>
      <p:ext uri="{BB962C8B-B14F-4D97-AF65-F5344CB8AC3E}">
        <p14:creationId xmlns:p14="http://schemas.microsoft.com/office/powerpoint/2010/main" val="7414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5857892"/>
            <a:ext cx="598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Г.П.Виноградов, В.Ю.Салов, </a:t>
            </a:r>
            <a:r>
              <a:rPr lang="ru-RU" sz="2400" b="1" dirty="0" err="1" smtClean="0">
                <a:solidFill>
                  <a:srgbClr val="FFFF00"/>
                </a:solidFill>
              </a:rPr>
              <a:t>Р.Н.Испулова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(г.Уральск, Республика Казахстан. 2002 год)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2420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2939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8858280" cy="621510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рамках сотрудничества с Республикой Казахстан в 2007 -2008 годах выполнялась научная тема: «Разработка модели заключительного этапа подготовки вероятных кандидатов -спортсменов для участия в </a:t>
            </a:r>
            <a:r>
              <a:rPr lang="en-US" dirty="0" smtClean="0">
                <a:solidFill>
                  <a:srgbClr val="FFFF00"/>
                </a:solidFill>
              </a:rPr>
              <a:t>XXIX</a:t>
            </a:r>
            <a:r>
              <a:rPr lang="ru-RU" dirty="0" smtClean="0">
                <a:solidFill>
                  <a:srgbClr val="FFFF00"/>
                </a:solidFill>
              </a:rPr>
              <a:t> летних Олимпийских играх в г.Пекине (совершенствование системы подготовки спортсменов в тяжелой атлетике - заключительный этап олимпийского цикла).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Это было лучшее выступление сборной Казахстана на Олимпийских играх за всю историю 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Пекине у женщин серебряные медали завоевали Ирина Некрасова и Алла Важенина, бронзовую – Мария </a:t>
            </a:r>
            <a:r>
              <a:rPr lang="ru-RU" dirty="0" err="1" smtClean="0">
                <a:solidFill>
                  <a:srgbClr val="FFFF00"/>
                </a:solidFill>
              </a:rPr>
              <a:t>Грабовецкая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Среди мужчин олимпийским чемпионом стал Илья Ильин.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6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242050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718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7. Воспроизводство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научно-педагогических кадров,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привлечение талантливой молодёжи в науку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253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500042"/>
            <a:ext cx="8786842" cy="6072230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Победители и призёры вузовских научных конференций и их дальнейшая карьера: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7832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Победители и призёры научных конференций молодых учёных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hangingPunct="0"/>
            <a:r>
              <a:rPr lang="ru-RU" dirty="0" smtClean="0">
                <a:solidFill>
                  <a:schemeClr val="bg1"/>
                </a:solidFill>
              </a:rPr>
              <a:t>2001 - А.Никитюк, тренерский факультет (научный руководитель профессор В.Д.Зверев).  В настоящее время персональный тренер по фитнесу. </a:t>
            </a:r>
          </a:p>
          <a:p>
            <a:pPr hangingPunct="0"/>
            <a:r>
              <a:rPr lang="ru-RU" dirty="0" smtClean="0">
                <a:solidFill>
                  <a:schemeClr val="bg1"/>
                </a:solidFill>
              </a:rPr>
              <a:t> 2002 -  </a:t>
            </a:r>
            <a:r>
              <a:rPr lang="ru-RU" dirty="0" err="1" smtClean="0">
                <a:solidFill>
                  <a:schemeClr val="bg1"/>
                </a:solidFill>
              </a:rPr>
              <a:t>Д.Ибель</a:t>
            </a:r>
            <a:r>
              <a:rPr lang="ru-RU" dirty="0" smtClean="0">
                <a:solidFill>
                  <a:schemeClr val="bg1"/>
                </a:solidFill>
              </a:rPr>
              <a:t>, педагогический факультет (научный руководитель профессор В.С.Степанов). В 2004 году защитил кандидатскую диссертацию.  До 2010 года работал старшим преподавателем на кафедре теории и методики атлетизма НГУ им.П.Ф. Лесгафта.</a:t>
            </a:r>
          </a:p>
          <a:p>
            <a:pPr hangingPunct="0"/>
            <a:r>
              <a:rPr lang="ru-RU" dirty="0" smtClean="0">
                <a:solidFill>
                  <a:schemeClr val="bg1"/>
                </a:solidFill>
              </a:rPr>
              <a:t> 2002 -  Е.Ивченко, заочный факультет (научный руководитель профессор Г.П.Виноградов). В 2004 году защитила кандидатскую диссертацию. В настоящее время доцент кафедры теории и методики физической культуры НГУ им.П.Ф.Лесгафта.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6458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hangingPunct="0"/>
            <a:r>
              <a:rPr lang="ru-RU" dirty="0" smtClean="0">
                <a:solidFill>
                  <a:schemeClr val="bg1"/>
                </a:solidFill>
              </a:rPr>
              <a:t>2003 -  </a:t>
            </a:r>
            <a:r>
              <a:rPr lang="ru-RU" dirty="0" err="1" smtClean="0">
                <a:solidFill>
                  <a:schemeClr val="bg1"/>
                </a:solidFill>
              </a:rPr>
              <a:t>А.Ушнева</a:t>
            </a:r>
            <a:r>
              <a:rPr lang="ru-RU" dirty="0" smtClean="0">
                <a:solidFill>
                  <a:schemeClr val="bg1"/>
                </a:solidFill>
              </a:rPr>
              <a:t>, заочный факультет (научный руководитель профессор Г.П.Виноградов). В настоящее время персональный тренер по фитнесу.</a:t>
            </a:r>
          </a:p>
          <a:p>
            <a:pPr hangingPunct="0"/>
            <a:r>
              <a:rPr lang="ru-RU" dirty="0" smtClean="0">
                <a:solidFill>
                  <a:schemeClr val="bg1"/>
                </a:solidFill>
              </a:rPr>
              <a:t> 2003 -  А.Талибов, тренерский факультет (научный руководитель профессор А.Н.Сурков).  В 2005 году защитил кандидатскую диссертацию. В настоящее время профессор кафедры теории и методики атлетизма НГУ им.П.Ф.Лесгафта.</a:t>
            </a:r>
          </a:p>
          <a:p>
            <a:pPr hangingPunct="0"/>
            <a:r>
              <a:rPr lang="ru-RU" dirty="0" smtClean="0">
                <a:solidFill>
                  <a:schemeClr val="bg1"/>
                </a:solidFill>
              </a:rPr>
              <a:t> 2004 -  </a:t>
            </a:r>
            <a:r>
              <a:rPr lang="ru-RU" dirty="0" err="1" smtClean="0">
                <a:solidFill>
                  <a:schemeClr val="bg1"/>
                </a:solidFill>
              </a:rPr>
              <a:t>В.Прохоренко</a:t>
            </a:r>
            <a:r>
              <a:rPr lang="ru-RU" dirty="0" smtClean="0">
                <a:solidFill>
                  <a:schemeClr val="bg1"/>
                </a:solidFill>
              </a:rPr>
              <a:t>, педагогический факультет (научный руководитель профессор Г.П.Виноградов). В настоящее время  инструктор </a:t>
            </a:r>
            <a:r>
              <a:rPr lang="ru-RU" dirty="0" err="1" smtClean="0">
                <a:solidFill>
                  <a:schemeClr val="bg1"/>
                </a:solidFill>
              </a:rPr>
              <a:t>фитнес-центра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Победители и призёры научных конференций молодых учёных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295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 hangingPunct="0"/>
            <a:r>
              <a:rPr lang="ru-RU" dirty="0" smtClean="0">
                <a:solidFill>
                  <a:schemeClr val="bg1"/>
                </a:solidFill>
              </a:rPr>
              <a:t>2005 - В.Томилов, педагогический факультет (научный руководитель профессор Г.П.Виноградов). Соискатель  кафедры теории и методики атлетизма НГУ им.П.Ф.Лесгафта.</a:t>
            </a:r>
          </a:p>
          <a:p>
            <a:pPr hangingPunct="0"/>
            <a:r>
              <a:rPr lang="ru-RU" dirty="0" smtClean="0">
                <a:solidFill>
                  <a:schemeClr val="bg1"/>
                </a:solidFill>
              </a:rPr>
              <a:t>2007 - Д.Медведев, аспирант (научный руководитель профессор В.Д.Зверев). В 2013 году защитил кандидатскую диссертацию. В настоящее время кандидат педагогических наук, старший преподаватель кафедры теории и методики атлетизма НГУ им.П.Ф.Лесгафта. </a:t>
            </a:r>
          </a:p>
          <a:p>
            <a:pPr hangingPunct="0"/>
            <a:r>
              <a:rPr lang="ru-RU" dirty="0" smtClean="0">
                <a:solidFill>
                  <a:schemeClr val="bg1"/>
                </a:solidFill>
              </a:rPr>
              <a:t> 2007 -  И.Косьмин, педагогический факультет (научные руководители доценты А.Х.Талибов и Н.А.Дьяченко). В 2013 году защитил кандидатскую диссертацию.  В настоящее время старший преподаватель кафедры теории и методики атлетизма НГУ им.П.Ф.Лесгафта. </a:t>
            </a:r>
          </a:p>
          <a:p>
            <a:pPr hangingPunct="0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Победители и призёры научных конференций молодых учёных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777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fontScale="85000" lnSpcReduction="20000"/>
          </a:bodyPr>
          <a:lstStyle/>
          <a:p>
            <a:pPr hangingPunct="0"/>
            <a:r>
              <a:rPr lang="ru-RU" dirty="0" smtClean="0">
                <a:solidFill>
                  <a:schemeClr val="bg1"/>
                </a:solidFill>
              </a:rPr>
              <a:t>2007 - М.Борисевич, заочный факультет (научные руководители профессора А.В.Самсонова и Г.П.Виноградов). В настоящее время начальник Центра обеспечения качества обучения НГУ им.П.Ф.Лесгафта, доцент кафедры биомеханики. </a:t>
            </a:r>
          </a:p>
          <a:p>
            <a:pPr hangingPunct="0"/>
            <a:r>
              <a:rPr lang="ru-RU" dirty="0" smtClean="0">
                <a:solidFill>
                  <a:schemeClr val="bg1"/>
                </a:solidFill>
              </a:rPr>
              <a:t>2008 -  М.Борисевич, заочный факультет (научные руководители профессора А.В.Самсонова и Г.П.Виноградов). </a:t>
            </a:r>
          </a:p>
          <a:p>
            <a:pPr hangingPunct="0"/>
            <a:r>
              <a:rPr lang="ru-RU" dirty="0" smtClean="0">
                <a:solidFill>
                  <a:schemeClr val="bg1"/>
                </a:solidFill>
              </a:rPr>
              <a:t> 2008 - </a:t>
            </a:r>
            <a:r>
              <a:rPr lang="ru-RU" dirty="0" err="1" smtClean="0">
                <a:solidFill>
                  <a:schemeClr val="bg1"/>
                </a:solidFill>
              </a:rPr>
              <a:t>Лайоза</a:t>
            </a:r>
            <a:r>
              <a:rPr lang="ru-RU" dirty="0" smtClean="0">
                <a:solidFill>
                  <a:schemeClr val="bg1"/>
                </a:solidFill>
              </a:rPr>
              <a:t> Ленин, тренерский факультет (научные руководители  профессор А.Н.Сурков и доцент Н.А.Дьяченко). В 2012 году защитил кандидатскую диссертацию.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Победители и призёры научных конференций молодых учёных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65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43291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2013 – Михаил </a:t>
            </a:r>
            <a:r>
              <a:rPr lang="ru-RU" sz="2800" dirty="0" err="1" smtClean="0">
                <a:solidFill>
                  <a:schemeClr val="bg1"/>
                </a:solidFill>
              </a:rPr>
              <a:t>Фадейкин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аспирант кафедры (научный руководитель -к.п.н., профессор А.Х.Талибов)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Победители и призёры научных конференций молодых учёных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3592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1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82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5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714356"/>
            <a:ext cx="8229600" cy="535785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Блестящие идеи, заложенные в трудах П.Ф.Лесгафта, В.Ф.Краевского, М.Т.Лукьянова, А.И.Фаламеева, </a:t>
            </a:r>
            <a:r>
              <a:rPr lang="ru-RU" sz="3600" dirty="0" err="1" smtClean="0">
                <a:solidFill>
                  <a:schemeClr val="bg1"/>
                </a:solidFill>
              </a:rPr>
              <a:t>Н.С.Ипполитова</a:t>
            </a:r>
            <a:r>
              <a:rPr lang="ru-RU" sz="3600" dirty="0" smtClean="0">
                <a:solidFill>
                  <a:schemeClr val="bg1"/>
                </a:solidFill>
              </a:rPr>
              <a:t> служат твердой научно-методической основой для современных исследований атлетизма студентами, магистрантами, аспирантами и докторантами.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0970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9" y="404664"/>
            <a:ext cx="430339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97" y="404664"/>
            <a:ext cx="412051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6049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24205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Показатели деятельности научно-педагогической школы </a:t>
            </a:r>
            <a:br>
              <a:rPr lang="ru-RU" sz="2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2013 году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049199"/>
              </p:ext>
            </p:extLst>
          </p:nvPr>
        </p:nvGraphicFramePr>
        <p:xfrm>
          <a:off x="142844" y="1214421"/>
          <a:ext cx="8858312" cy="5238915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{35758FB7-9AC5-4552-8A53-C91805E547FA}</a:tableStyleId>
              </a:tblPr>
              <a:tblGrid>
                <a:gridCol w="7120502"/>
                <a:gridCol w="1737810"/>
              </a:tblGrid>
              <a:tr h="47626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Показатели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Количество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Защита кандидатских диссертаций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Научные открытия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Изданные монографии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Публикации в рецензируемых изданиях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Победители научных конференций молодых учёных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Изданные  учебные пособия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Выпуск специалистов (очная/заочная формы обучения)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4/18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Чемпионы мира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Чемпионы Европы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  <a:tr h="476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Чемпионы Универсиады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2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3126</Words>
  <Application>Microsoft Office PowerPoint</Application>
  <PresentationFormat>Экран (4:3)</PresentationFormat>
  <Paragraphs>264</Paragraphs>
  <Slides>93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Олимпийский чемпион Богдановский Ф.Ф.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заведующий кафедрой Борис Павлович Адамович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помосте  А.Фаламеев – Чемпион Спартакиады народов СССР</vt:lpstr>
      <vt:lpstr>А.И.Фаламеев – участник Великой отечественной войны.  Награждён многими  наградами, среди них медалью  «За победу над Японией».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Правительственные награды  преподавателей кафедры:</vt:lpstr>
      <vt:lpstr>Губернатор Санкт-Петербурга Валентина Матвиенко вручает правительственную награду первому проректору университета , профессору кафедры теории и методики атлетизма В.С.Степанову  (2007 год)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Сборная института по тяжёлой атлетике   80-е годы XX века (первый ряд в центре – старший тренер Л.П.Косолапов) </vt:lpstr>
      <vt:lpstr>Презентация PowerPoint</vt:lpstr>
      <vt:lpstr> Разработка Учебно-методических комплексов: </vt:lpstr>
      <vt:lpstr> Разработка Учебно-методических комплексов: </vt:lpstr>
      <vt:lpstr> Разработка Учебно-методических комплексов: </vt:lpstr>
      <vt:lpstr> Разработка Учебно-методических комплексов: </vt:lpstr>
      <vt:lpstr> Разработка Учебно-методических комплексов: </vt:lpstr>
      <vt:lpstr> Разработка Учебно-методических комплексов: </vt:lpstr>
      <vt:lpstr> Разработка Учебно-методических комплексов: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подготовленных специалистов</vt:lpstr>
      <vt:lpstr>Количество подготовленных специалистов</vt:lpstr>
      <vt:lpstr>Качество подготовки специалистов (дневная форма обучения)</vt:lpstr>
      <vt:lpstr>Качество подготовки специалистов  (дневная форма обучения)</vt:lpstr>
      <vt:lpstr>Качество подготовки специалистов  (заочная форма обучения)</vt:lpstr>
      <vt:lpstr>Качество подготовки специалистов  (заочная форма обучения)</vt:lpstr>
      <vt:lpstr>Презентация PowerPoint</vt:lpstr>
      <vt:lpstr>Подготовка докторантов,  аспирантов и соискателей: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Победители и призёры научных конференций молодых учёных</vt:lpstr>
      <vt:lpstr>Победители и призёры научных конференций молодых учёных</vt:lpstr>
      <vt:lpstr>Победители и призёры научных конференций молодых учёных</vt:lpstr>
      <vt:lpstr>Победители и призёры научных конференций молодых учёных</vt:lpstr>
      <vt:lpstr>Победители и призёры научных конференций молодых учёных</vt:lpstr>
      <vt:lpstr>Презентация PowerPoint</vt:lpstr>
      <vt:lpstr>Презентация PowerPoint</vt:lpstr>
      <vt:lpstr>Презентация PowerPoint</vt:lpstr>
      <vt:lpstr>Показатели деятельности научно-педагогической школы  в 2013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12</cp:revision>
  <dcterms:modified xsi:type="dcterms:W3CDTF">2015-02-14T09:18:16Z</dcterms:modified>
</cp:coreProperties>
</file>