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4" r:id="rId2"/>
    <p:sldMasterId id="2147483678" r:id="rId3"/>
    <p:sldMasterId id="2147483692" r:id="rId4"/>
  </p:sldMasterIdLst>
  <p:notesMasterIdLst>
    <p:notesMasterId r:id="rId35"/>
  </p:notesMasterIdLst>
  <p:sldIdLst>
    <p:sldId id="296" r:id="rId5"/>
    <p:sldId id="297" r:id="rId6"/>
    <p:sldId id="298" r:id="rId7"/>
    <p:sldId id="286" r:id="rId8"/>
    <p:sldId id="260" r:id="rId9"/>
    <p:sldId id="261" r:id="rId10"/>
    <p:sldId id="262" r:id="rId11"/>
    <p:sldId id="263" r:id="rId12"/>
    <p:sldId id="290" r:id="rId13"/>
    <p:sldId id="266" r:id="rId14"/>
    <p:sldId id="267" r:id="rId15"/>
    <p:sldId id="264" r:id="rId16"/>
    <p:sldId id="265" r:id="rId17"/>
    <p:sldId id="288" r:id="rId18"/>
    <p:sldId id="289" r:id="rId19"/>
    <p:sldId id="268" r:id="rId20"/>
    <p:sldId id="272" r:id="rId21"/>
    <p:sldId id="276" r:id="rId22"/>
    <p:sldId id="291" r:id="rId23"/>
    <p:sldId id="292" r:id="rId24"/>
    <p:sldId id="293" r:id="rId25"/>
    <p:sldId id="294" r:id="rId26"/>
    <p:sldId id="295" r:id="rId27"/>
    <p:sldId id="274" r:id="rId28"/>
    <p:sldId id="275" r:id="rId29"/>
    <p:sldId id="282" r:id="rId30"/>
    <p:sldId id="281" r:id="rId31"/>
    <p:sldId id="283" r:id="rId32"/>
    <p:sldId id="284" r:id="rId33"/>
    <p:sldId id="285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9900"/>
    <a:srgbClr val="FFCCCC"/>
    <a:srgbClr val="009999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itchFamily="18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itchFamily="18" charset="-52"/>
              </a:defRPr>
            </a:lvl1pPr>
          </a:lstStyle>
          <a:p>
            <a:pPr>
              <a:defRPr/>
            </a:pPr>
            <a:fld id="{07F94581-AD8A-4412-AA86-C94E4C337AFC}" type="datetimeFigureOut">
              <a:rPr lang="ru-RU"/>
              <a:pPr>
                <a:defRPr/>
              </a:pPr>
              <a:t>07.12.2021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itchFamily="18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49F370E-945E-4028-9371-9ACB5E4331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ru-RU" altLang="ru-RU"/>
          </a:p>
        </p:txBody>
      </p:sp>
      <p:sp>
        <p:nvSpPr>
          <p:cNvPr id="5123" name="Rectangle 2"/>
          <p:cNvSpPr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380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3587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3400"/>
            <a:ext cx="502602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605" tIns="44803" rIns="89605" bIns="44803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412651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D0C2270-9FF3-46CE-9FF2-1AA5E005150B}" type="slidenum">
              <a:rPr lang="ru-RU" altLang="ru-RU" sz="1200" smtClean="0">
                <a:latin typeface="Arial" panose="020B0604020202020204" pitchFamily="34" charset="0"/>
              </a:rPr>
              <a:pPr/>
              <a:t>19</a:t>
            </a:fld>
            <a:endParaRPr lang="ru-RU" altLang="ru-RU" sz="120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ru-RU" altLang="ru-RU"/>
          </a:p>
        </p:txBody>
      </p:sp>
      <p:sp>
        <p:nvSpPr>
          <p:cNvPr id="35843" name="Rectangle 2"/>
          <p:cNvSpPr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791CE-A158-45F7-890F-0D095FF81A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3398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96BB0-19AC-41E5-A5F4-4EC4C489D1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0002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91CFF-524C-4A9A-8D3C-E6F1276C31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809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3AC3C-4DAD-4DBD-A69C-3B88D73397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4676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0D3AE-D096-4AEA-81B4-6F16ABA78B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4050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D8CEA-D068-4136-BAA2-9304806EA6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6392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0D99B-82D8-4941-A7F1-C93A8D151B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2949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2725"/>
            <a:ext cx="7788275" cy="14573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06825" cy="41100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1913" y="2017713"/>
            <a:ext cx="3808412" cy="41100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10B59-1745-4F4B-8895-9B4B5B4E68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0170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51D1A-F3E0-4642-90ED-97A4AE519E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4475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BEC16-F12B-4B40-BE8D-F454EDB3F6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66061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8B83C-D977-4908-923B-5B033BF8C6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9542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CC013-63CB-4FD8-8487-ED861C28F8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1023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779BA-00D0-4B1D-BFBA-50B40CFF8C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55137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6FD6F-1E1F-43BD-BD9D-4E4CDC859C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35924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72F60-43CB-459B-B594-088F3B7C4F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37287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58D1D-A20E-457B-B915-054D4A9E68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34779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D030F-834D-4AA1-84E4-BE2058D21F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1320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0A3AA-F2A3-4DE7-B1AA-C6FDFB4101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02683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353C9-B479-48E6-A9D0-9C1969E86E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74933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375AF-DB03-4CF9-B6CE-A4C7E32C33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12424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31776-A9AC-4644-B999-E399CD2A46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4565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D24DF-FFF6-4866-92D7-B5FF497944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1276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EA48E-CDE6-4589-B61B-DA4B1D4A58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95126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5573C-53C1-4EE5-B655-90C5B97512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50851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BE7E6-25C1-4434-A7CF-4CC1E19033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89446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9B673-8E0C-417B-B445-B7745FEBD5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79264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EF8AE-B537-474A-8866-B4DC9E237F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59907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290DF-68FA-463F-B95B-C9C7EC009B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10605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CE6A0-6681-4D7C-83D1-DDF5F2617A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87826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4AC27-02F1-46AA-A336-5AD471C402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67120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19FC2-382B-4A1B-BEF7-522FBE2332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52195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A9853-24F4-4755-98B4-FF9D9C6139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56216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C1657-929C-4792-80EF-FB53822837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0959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A8C72-97E8-4085-8238-A5E70064CD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41654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CDDC7-1CDD-4A18-B922-F061691446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12448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EB99C-4395-4F22-8BE5-B96C38A0F6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72258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3B1C7-3F1B-4E86-AFCB-246916DF09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60173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F82FE-F189-419F-A48B-2E30CDB139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12783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9C896-587B-4B2D-A450-9196AA2D1F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1399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11F44-C33D-454C-81F1-986CFA17D4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91481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1385E-FBFF-40EC-990E-4B1B5D4A5D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00625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E719E-9842-49D2-B056-173991EABB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42028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4CEBF-07FD-4EBF-8F5C-6D03B55EA9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60004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FFF71-0118-4807-8EAA-B103847AC2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1505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7452B-85D4-44A0-8F89-D0031910ED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99158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482B6-9B23-4F09-ABEB-BC507DF3FC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92060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BF945-900E-4AA3-A700-AAA18F5F39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38898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8B199-444F-4F1F-89FE-A50916B726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38333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1FCA2-F9DA-49D9-943B-4AA8D4D1AA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6343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26A0F-D363-41E3-A32D-474B5F3796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92730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2EFF9-2461-4E34-843F-E701944D30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3628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A931E-EF52-47D3-A35D-6B40673BBE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5242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F8CC3-6211-4E28-B22F-BEF0DB329E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0643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3EBFD-2A38-4C8E-8FAA-F51A56DAE6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0631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1A5C2-53FF-42F2-A05C-D23E2E9B0B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378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Щелчок правит 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Щелчок правит 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ED81247-4296-4624-A90F-A4AE60C404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47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094DEAD-0668-4853-8BE5-BEFD2957F5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C856025-72D7-46F1-B9B0-88BBEB79C2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E18667B-62C6-452C-94A1-CED6640D39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48200" y="0"/>
            <a:ext cx="4476750" cy="3581400"/>
          </a:xfrm>
        </p:spPr>
        <p:txBody>
          <a:bodyPr/>
          <a:lstStyle/>
          <a:p>
            <a:pPr>
              <a:defRPr/>
            </a:pPr>
            <a:r>
              <a:rPr lang="ru-RU" altLang="ru-RU" dirty="0" smtClean="0">
                <a:solidFill>
                  <a:srgbClr val="C00000"/>
                </a:solidFill>
              </a:rPr>
              <a:t>Лекция 1</a:t>
            </a:r>
            <a:br>
              <a:rPr lang="ru-RU" altLang="ru-RU" dirty="0" smtClean="0">
                <a:solidFill>
                  <a:srgbClr val="C00000"/>
                </a:solidFill>
              </a:rPr>
            </a:br>
            <a:r>
              <a:rPr lang="ru-RU" altLang="ru-RU" dirty="0" smtClean="0">
                <a:solidFill>
                  <a:srgbClr val="C00000"/>
                </a:solidFill>
              </a:rPr>
              <a:t>Химия БЕЛКОВ</a:t>
            </a:r>
            <a:endParaRPr lang="ru-RU" altLang="ru-RU" i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733800"/>
            <a:ext cx="7391400" cy="2895600"/>
          </a:xfrm>
        </p:spPr>
        <p:txBody>
          <a:bodyPr/>
          <a:lstStyle/>
          <a:p>
            <a:r>
              <a:rPr lang="ru-RU" altLang="ru-RU" smtClean="0"/>
              <a:t>Заведующий кафедрой биохимии, профессор, д.м.н.</a:t>
            </a:r>
          </a:p>
          <a:p>
            <a:r>
              <a:rPr lang="ru-RU" altLang="ru-RU" smtClean="0"/>
              <a:t> Дорофейков </a:t>
            </a:r>
          </a:p>
          <a:p>
            <a:r>
              <a:rPr lang="ru-RU" altLang="ru-RU" smtClean="0"/>
              <a:t>Владимир Владимирович </a:t>
            </a:r>
          </a:p>
          <a:p>
            <a:r>
              <a:rPr lang="ru-RU" altLang="ru-RU" i="1" smtClean="0">
                <a:solidFill>
                  <a:srgbClr val="FF0000"/>
                </a:solidFill>
              </a:rPr>
              <a:t>2021 г.</a:t>
            </a:r>
          </a:p>
        </p:txBody>
      </p:sp>
      <p:pic>
        <p:nvPicPr>
          <p:cNvPr id="307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448786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704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371600"/>
          </a:xfrm>
        </p:spPr>
        <p:txBody>
          <a:bodyPr/>
          <a:lstStyle/>
          <a:p>
            <a:r>
              <a:rPr lang="ru-RU" altLang="ru-RU" smtClean="0"/>
              <a:t>Самые распространенные аминокислоты белков</a:t>
            </a:r>
          </a:p>
        </p:txBody>
      </p:sp>
      <p:graphicFrame>
        <p:nvGraphicFramePr>
          <p:cNvPr id="13315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685800" y="1981200"/>
          <a:ext cx="77724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Диаграмма" r:id="rId3" imgW="7772761" imgH="4115162" progId="MSGraph.Chart.8">
                  <p:embed followColorScheme="full"/>
                </p:oleObj>
              </mc:Choice>
              <mc:Fallback>
                <p:oleObj name="Диаграмма" r:id="rId3" imgW="7772761" imgH="4115162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81200"/>
                        <a:ext cx="77724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295400"/>
          </a:xfrm>
        </p:spPr>
        <p:txBody>
          <a:bodyPr/>
          <a:lstStyle/>
          <a:p>
            <a:r>
              <a:rPr lang="ru-RU" altLang="ru-RU" sz="3200" smtClean="0"/>
              <a:t>АК являются субстратами для синтеза белка – изучает наука молекулярная биология (отрасль биохимии)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543800" cy="4114800"/>
          </a:xfrm>
        </p:spPr>
        <p:txBody>
          <a:bodyPr/>
          <a:lstStyle/>
          <a:p>
            <a:r>
              <a:rPr lang="ru-RU" altLang="ru-RU" sz="2400" smtClean="0"/>
              <a:t>Активированные аминокислоты - аминоац</a:t>
            </a:r>
            <a:r>
              <a:rPr lang="ru-RU" altLang="ru-RU" sz="2400" b="1" smtClean="0">
                <a:solidFill>
                  <a:srgbClr val="CC0000"/>
                </a:solidFill>
              </a:rPr>
              <a:t>ил</a:t>
            </a:r>
            <a:r>
              <a:rPr lang="ru-RU" altLang="ru-RU" sz="2400" smtClean="0"/>
              <a:t>-т-РНК </a:t>
            </a:r>
          </a:p>
          <a:p>
            <a:r>
              <a:rPr lang="ru-RU" altLang="ru-RU" smtClean="0"/>
              <a:t>        </a:t>
            </a:r>
            <a:r>
              <a:rPr lang="en-US" altLang="ru-RU" sz="2400" smtClean="0"/>
              <a:t>R</a:t>
            </a:r>
          </a:p>
          <a:p>
            <a:r>
              <a:rPr lang="en-US" altLang="ru-RU" sz="2400" smtClean="0"/>
              <a:t>           |</a:t>
            </a:r>
          </a:p>
          <a:p>
            <a:r>
              <a:rPr lang="en-US" altLang="ru-RU" sz="2400" smtClean="0"/>
              <a:t>NH</a:t>
            </a:r>
            <a:r>
              <a:rPr lang="en-US" altLang="ru-RU" sz="2400" baseline="-25000" smtClean="0"/>
              <a:t>2</a:t>
            </a:r>
            <a:r>
              <a:rPr lang="en-US" altLang="ru-RU" sz="2400" smtClean="0"/>
              <a:t>-CH-C=O</a:t>
            </a:r>
          </a:p>
          <a:p>
            <a:r>
              <a:rPr lang="en-US" altLang="ru-RU" sz="2400" smtClean="0"/>
              <a:t>                    </a:t>
            </a:r>
            <a:r>
              <a:rPr lang="ru-RU" altLang="ru-RU" sz="2400" smtClean="0"/>
              <a:t>т-РНК</a:t>
            </a:r>
            <a:endParaRPr lang="en-US" altLang="ru-RU" sz="2400" smtClean="0"/>
          </a:p>
          <a:p>
            <a:r>
              <a:rPr lang="ru-RU" altLang="ru-RU" sz="2400" smtClean="0"/>
              <a:t>(например, алан</a:t>
            </a:r>
            <a:r>
              <a:rPr lang="ru-RU" altLang="ru-RU" sz="2400" smtClean="0">
                <a:solidFill>
                  <a:srgbClr val="CC0000"/>
                </a:solidFill>
              </a:rPr>
              <a:t>ил</a:t>
            </a:r>
            <a:r>
              <a:rPr lang="ru-RU" altLang="ru-RU" sz="2400" smtClean="0"/>
              <a:t>-т-РНК, глутам</a:t>
            </a:r>
            <a:r>
              <a:rPr lang="ru-RU" altLang="ru-RU" sz="2400" smtClean="0">
                <a:solidFill>
                  <a:srgbClr val="CC0000"/>
                </a:solidFill>
              </a:rPr>
              <a:t>ил</a:t>
            </a:r>
            <a:r>
              <a:rPr lang="ru-RU" altLang="ru-RU" sz="2400" smtClean="0"/>
              <a:t>-т-РНК).</a:t>
            </a:r>
          </a:p>
          <a:p>
            <a:r>
              <a:rPr lang="ru-RU" altLang="ru-RU" sz="2400" smtClean="0"/>
              <a:t>В ходе синтеза белка (трансляции) теряют т-РНК. Порядок  синтеза определяется кодонами и-РНК.</a:t>
            </a:r>
          </a:p>
        </p:txBody>
      </p:sp>
      <p:sp>
        <p:nvSpPr>
          <p:cNvPr id="14340" name="Freeform 9"/>
          <p:cNvSpPr>
            <a:spLocks/>
          </p:cNvSpPr>
          <p:nvPr/>
        </p:nvSpPr>
        <p:spPr bwMode="auto">
          <a:xfrm>
            <a:off x="2438400" y="3886200"/>
            <a:ext cx="381000" cy="76200"/>
          </a:xfrm>
          <a:custGeom>
            <a:avLst/>
            <a:gdLst>
              <a:gd name="T0" fmla="*/ 0 w 240"/>
              <a:gd name="T1" fmla="*/ 0 h 48"/>
              <a:gd name="T2" fmla="*/ 2147483646 w 240"/>
              <a:gd name="T3" fmla="*/ 2147483646 h 48"/>
              <a:gd name="T4" fmla="*/ 0 w 240"/>
              <a:gd name="T5" fmla="*/ 0 h 48"/>
              <a:gd name="T6" fmla="*/ 0 60000 65536"/>
              <a:gd name="T7" fmla="*/ 0 60000 65536"/>
              <a:gd name="T8" fmla="*/ 0 60000 65536"/>
              <a:gd name="T9" fmla="*/ 0 w 240"/>
              <a:gd name="T10" fmla="*/ 0 h 48"/>
              <a:gd name="T11" fmla="*/ 240 w 240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" h="48">
                <a:moveTo>
                  <a:pt x="0" y="0"/>
                </a:moveTo>
                <a:cubicBezTo>
                  <a:pt x="0" y="0"/>
                  <a:pt x="240" y="48"/>
                  <a:pt x="240" y="48"/>
                </a:cubicBezTo>
                <a:cubicBezTo>
                  <a:pt x="240" y="48"/>
                  <a:pt x="0" y="0"/>
                  <a:pt x="0" y="0"/>
                </a:cubicBez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Первичная структура белка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8458200" cy="4343400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altLang="ru-RU" smtClean="0"/>
              <a:t>	    </a:t>
            </a:r>
            <a:r>
              <a:rPr lang="ru-RU" altLang="ru-RU" sz="2800" smtClean="0"/>
              <a:t>R</a:t>
            </a:r>
            <a:r>
              <a:rPr lang="ru-RU" altLang="ru-RU" sz="2800" baseline="-25000" smtClean="0"/>
              <a:t>1</a:t>
            </a:r>
            <a:r>
              <a:rPr lang="ru-RU" altLang="ru-RU" sz="2800" smtClean="0"/>
              <a:t>                R</a:t>
            </a:r>
            <a:r>
              <a:rPr lang="ru-RU" altLang="ru-RU" sz="2800" baseline="-25000" smtClean="0"/>
              <a:t>2</a:t>
            </a:r>
            <a:r>
              <a:rPr lang="ru-RU" altLang="ru-RU" sz="2800" smtClean="0"/>
              <a:t>	        R</a:t>
            </a:r>
            <a:r>
              <a:rPr lang="ru-RU" altLang="ru-RU" sz="2800" baseline="-25000" smtClean="0"/>
              <a:t>3 </a:t>
            </a:r>
            <a:r>
              <a:rPr lang="ru-RU" altLang="ru-RU" sz="2800" smtClean="0"/>
              <a:t>                  R</a:t>
            </a:r>
            <a:r>
              <a:rPr lang="ru-RU" altLang="ru-RU" sz="2800" baseline="-25000" smtClean="0"/>
              <a:t>4</a:t>
            </a:r>
            <a:r>
              <a:rPr lang="ru-RU" altLang="ru-RU" sz="2800" smtClean="0"/>
              <a:t>	</a:t>
            </a:r>
          </a:p>
          <a:p>
            <a:pPr algn="just">
              <a:buFontTx/>
              <a:buNone/>
            </a:pPr>
            <a:r>
              <a:rPr lang="ru-RU" altLang="ru-RU" sz="2800" smtClean="0"/>
              <a:t>	     |                    |		         |		           |	                   </a:t>
            </a:r>
          </a:p>
          <a:p>
            <a:pPr algn="just">
              <a:buFontTx/>
              <a:buNone/>
            </a:pPr>
            <a:r>
              <a:rPr lang="ru-RU" altLang="ru-RU" sz="2800" smtClean="0"/>
              <a:t>NH</a:t>
            </a:r>
            <a:r>
              <a:rPr lang="ru-RU" altLang="ru-RU" sz="2800" baseline="-25000" smtClean="0"/>
              <a:t>2</a:t>
            </a:r>
            <a:r>
              <a:rPr lang="ru-RU" altLang="ru-RU" sz="2800" smtClean="0"/>
              <a:t>-CH-CO</a:t>
            </a:r>
            <a:r>
              <a:rPr lang="ru-RU" altLang="ru-RU" sz="2800" smtClean="0">
                <a:solidFill>
                  <a:schemeClr val="accent2"/>
                </a:solidFill>
              </a:rPr>
              <a:t>-</a:t>
            </a:r>
            <a:r>
              <a:rPr lang="ru-RU" altLang="ru-RU" sz="2800" smtClean="0"/>
              <a:t>NH-CH-CO</a:t>
            </a:r>
            <a:r>
              <a:rPr lang="ru-RU" altLang="ru-RU" sz="2800" smtClean="0">
                <a:solidFill>
                  <a:schemeClr val="accent2"/>
                </a:solidFill>
              </a:rPr>
              <a:t>-</a:t>
            </a:r>
            <a:r>
              <a:rPr lang="ru-RU" altLang="ru-RU" sz="2800" smtClean="0"/>
              <a:t>NH-CH-CO</a:t>
            </a:r>
            <a:r>
              <a:rPr lang="ru-RU" altLang="ru-RU" sz="2800" smtClean="0">
                <a:solidFill>
                  <a:schemeClr val="accent2"/>
                </a:solidFill>
              </a:rPr>
              <a:t>-</a:t>
            </a:r>
            <a:r>
              <a:rPr lang="ru-RU" altLang="ru-RU" sz="2800" smtClean="0"/>
              <a:t>NH-CH-COОН</a:t>
            </a:r>
          </a:p>
          <a:p>
            <a:pPr algn="just">
              <a:buFontTx/>
              <a:buNone/>
            </a:pPr>
            <a:endParaRPr lang="ru-RU" altLang="ru-RU" sz="2800" smtClean="0"/>
          </a:p>
          <a:p>
            <a:r>
              <a:rPr lang="en-US" altLang="ru-RU" smtClean="0"/>
              <a:t>N</a:t>
            </a:r>
            <a:r>
              <a:rPr lang="ru-RU" altLang="ru-RU" smtClean="0"/>
              <a:t>-</a:t>
            </a:r>
            <a:r>
              <a:rPr lang="en-US" altLang="ru-RU" smtClean="0"/>
              <a:t> </a:t>
            </a:r>
            <a:r>
              <a:rPr lang="ru-RU" altLang="ru-RU" smtClean="0"/>
              <a:t>и </a:t>
            </a:r>
            <a:r>
              <a:rPr lang="en-US" altLang="ru-RU" smtClean="0"/>
              <a:t>C-</a:t>
            </a:r>
            <a:r>
              <a:rPr lang="ru-RU" altLang="ru-RU" smtClean="0"/>
              <a:t>конец</a:t>
            </a:r>
          </a:p>
          <a:p>
            <a:r>
              <a:rPr lang="en-US" altLang="ru-RU" smtClean="0"/>
              <a:t> </a:t>
            </a:r>
            <a:r>
              <a:rPr lang="ru-RU" altLang="ru-RU" smtClean="0"/>
              <a:t>Связи пептидные (ковалентные).</a:t>
            </a:r>
          </a:p>
          <a:p>
            <a:r>
              <a:rPr lang="ru-RU" altLang="ru-RU" smtClean="0"/>
              <a:t>Названия: полное, трехбуквенное.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371600"/>
          </a:xfrm>
        </p:spPr>
        <p:txBody>
          <a:bodyPr/>
          <a:lstStyle/>
          <a:p>
            <a:r>
              <a:rPr lang="ru-RU" altLang="ru-RU" sz="4000" smtClean="0"/>
              <a:t>Способы определения первичной структуры пептидов и белков</a:t>
            </a:r>
            <a:endParaRPr lang="ru-RU" altLang="ru-RU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altLang="ru-RU" sz="2800" smtClean="0"/>
              <a:t>1. Метод деградации по Эдману (реактив - фенилизотиоцианат).</a:t>
            </a:r>
          </a:p>
          <a:p>
            <a:r>
              <a:rPr lang="ru-RU" altLang="ru-RU" sz="2800" smtClean="0"/>
              <a:t>Идентификация последовательности гена или и-РНК (секвенирование ДНК или РНК)</a:t>
            </a:r>
          </a:p>
        </p:txBody>
      </p:sp>
      <p:sp>
        <p:nvSpPr>
          <p:cNvPr id="16388" name="AutoShape 5"/>
          <p:cNvSpPr>
            <a:spLocks noChangeArrowheads="1"/>
          </p:cNvSpPr>
          <p:nvPr/>
        </p:nvSpPr>
        <p:spPr bwMode="auto">
          <a:xfrm>
            <a:off x="4953000" y="3124200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16389" name="Line 8"/>
          <p:cNvSpPr>
            <a:spLocks noChangeShapeType="1"/>
          </p:cNvSpPr>
          <p:nvPr/>
        </p:nvSpPr>
        <p:spPr bwMode="auto">
          <a:xfrm>
            <a:off x="5257800" y="3276600"/>
            <a:ext cx="485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0" name="Line 9"/>
          <p:cNvSpPr>
            <a:spLocks noChangeShapeType="1"/>
          </p:cNvSpPr>
          <p:nvPr/>
        </p:nvSpPr>
        <p:spPr bwMode="auto">
          <a:xfrm>
            <a:off x="5108575" y="3579813"/>
            <a:ext cx="215900" cy="346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1" name="Line 11"/>
          <p:cNvSpPr>
            <a:spLocks noChangeShapeType="1"/>
          </p:cNvSpPr>
          <p:nvPr/>
        </p:nvSpPr>
        <p:spPr bwMode="auto">
          <a:xfrm flipH="1">
            <a:off x="5684838" y="3579813"/>
            <a:ext cx="188912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2" name="Line 13"/>
          <p:cNvSpPr>
            <a:spLocks noChangeShapeType="1"/>
          </p:cNvSpPr>
          <p:nvPr/>
        </p:nvSpPr>
        <p:spPr bwMode="auto">
          <a:xfrm>
            <a:off x="6046788" y="3579813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3" name="WordArt 14"/>
          <p:cNvSpPr>
            <a:spLocks noChangeArrowheads="1" noChangeShapeType="1" noTextEdit="1"/>
          </p:cNvSpPr>
          <p:nvPr/>
        </p:nvSpPr>
        <p:spPr bwMode="auto">
          <a:xfrm>
            <a:off x="6400800" y="3048000"/>
            <a:ext cx="1295400" cy="10477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cs typeface="Times New Roman" panose="02020603050405020304" pitchFamily="18" charset="0"/>
              </a:rPr>
              <a:t>N = C = S</a:t>
            </a:r>
            <a:endParaRPr lang="ru-RU" sz="3600" kern="10">
              <a:solidFill>
                <a:srgbClr val="336699"/>
              </a:solidFill>
              <a:effectLst>
                <a:outerShdw dist="45791" dir="2021404" algn="ctr" rotWithShape="0">
                  <a:srgbClr val="C0C0C0"/>
                </a:outerShdw>
              </a:effectLst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371600"/>
          </a:xfrm>
        </p:spPr>
        <p:txBody>
          <a:bodyPr/>
          <a:lstStyle/>
          <a:p>
            <a:r>
              <a:rPr lang="ru-RU" altLang="ru-RU" sz="4000" smtClean="0"/>
              <a:t>Виды химических связей, участвующих в образовании белков</a:t>
            </a:r>
            <a:endParaRPr lang="ru-RU" altLang="ru-RU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209800"/>
            <a:ext cx="5562600" cy="3886200"/>
          </a:xfrm>
        </p:spPr>
        <p:txBody>
          <a:bodyPr/>
          <a:lstStyle/>
          <a:p>
            <a:r>
              <a:rPr lang="ru-RU" altLang="ru-RU" sz="2800" b="1" smtClean="0"/>
              <a:t>Ковалентные</a:t>
            </a:r>
          </a:p>
          <a:p>
            <a:r>
              <a:rPr lang="ru-RU" altLang="ru-RU" sz="2800" smtClean="0"/>
              <a:t>Пептидная и дисульфидная</a:t>
            </a:r>
          </a:p>
          <a:p>
            <a:endParaRPr lang="ru-RU" altLang="ru-RU" sz="2800" b="1" smtClean="0"/>
          </a:p>
          <a:p>
            <a:r>
              <a:rPr lang="ru-RU" altLang="ru-RU" sz="2800" b="1" smtClean="0"/>
              <a:t>Слабые типы связей</a:t>
            </a:r>
          </a:p>
          <a:p>
            <a:r>
              <a:rPr lang="ru-RU" altLang="ru-RU" sz="2800" smtClean="0"/>
              <a:t>Ионная</a:t>
            </a:r>
          </a:p>
          <a:p>
            <a:r>
              <a:rPr lang="ru-RU" altLang="ru-RU" sz="2800" smtClean="0"/>
              <a:t>Гидрофобные взаимодействия</a:t>
            </a:r>
          </a:p>
          <a:p>
            <a:r>
              <a:rPr lang="ru-RU" altLang="ru-RU" sz="2800" smtClean="0"/>
              <a:t>Водородные связи</a:t>
            </a:r>
          </a:p>
        </p:txBody>
      </p:sp>
      <p:sp>
        <p:nvSpPr>
          <p:cNvPr id="17412" name="WordArt 14"/>
          <p:cNvSpPr>
            <a:spLocks noChangeArrowheads="1" noChangeShapeType="1" noTextEdit="1"/>
          </p:cNvSpPr>
          <p:nvPr/>
        </p:nvSpPr>
        <p:spPr bwMode="auto">
          <a:xfrm>
            <a:off x="6400800" y="3048000"/>
            <a:ext cx="1295400" cy="10477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solidFill>
                <a:srgbClr val="336699"/>
              </a:solidFill>
              <a:effectLst>
                <a:outerShdw dist="45791" dir="2021404" algn="ctr" rotWithShape="0">
                  <a:srgbClr val="C0C0C0"/>
                </a:outerShdw>
              </a:effectLst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-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71755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762000" y="457200"/>
            <a:ext cx="6096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/>
              <a:t>Образование и разрушение дисульфидного мостика в полипептидной цепи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Уровни организации протеинов</a:t>
            </a:r>
          </a:p>
        </p:txBody>
      </p:sp>
      <p:pic>
        <p:nvPicPr>
          <p:cNvPr id="19459" name="Picture 5" descr="лизоцим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100263"/>
            <a:ext cx="3810000" cy="3876675"/>
          </a:xfrm>
        </p:spPr>
      </p:pic>
      <p:sp>
        <p:nvSpPr>
          <p:cNvPr id="184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3810000" cy="4572000"/>
          </a:xfrm>
        </p:spPr>
        <p:txBody>
          <a:bodyPr/>
          <a:lstStyle/>
          <a:p>
            <a:pPr>
              <a:defRPr/>
            </a:pPr>
            <a:r>
              <a:rPr lang="ru-RU" altLang="ru-RU" sz="2400" b="1" dirty="0" smtClean="0"/>
              <a:t>Вторичная </a:t>
            </a:r>
            <a:r>
              <a:rPr lang="ru-RU" altLang="ru-RU" sz="2400" dirty="0" smtClean="0"/>
              <a:t>- пространственная организация стержня.</a:t>
            </a:r>
          </a:p>
          <a:p>
            <a:pPr>
              <a:defRPr/>
            </a:pPr>
            <a:r>
              <a:rPr lang="ru-RU" altLang="ru-RU" sz="2400" b="1" dirty="0" smtClean="0"/>
              <a:t>Третичная</a:t>
            </a:r>
            <a:r>
              <a:rPr lang="ru-RU" altLang="ru-RU" sz="2400" dirty="0" smtClean="0"/>
              <a:t> – положение вторичной структуры в пространстве.</a:t>
            </a:r>
          </a:p>
          <a:p>
            <a:pPr>
              <a:defRPr/>
            </a:pPr>
            <a:r>
              <a:rPr lang="ru-RU" altLang="ru-RU" sz="2400" b="1" dirty="0" smtClean="0"/>
              <a:t>Четвертичная</a:t>
            </a:r>
            <a:r>
              <a:rPr lang="ru-RU" altLang="ru-RU" sz="2400" dirty="0" smtClean="0"/>
              <a:t> - объединение субъединиц (двух или более полипептидных цепей, </a:t>
            </a:r>
          </a:p>
          <a:p>
            <a:pPr marL="0" indent="0">
              <a:buFontTx/>
              <a:buNone/>
              <a:defRPr/>
            </a:pPr>
            <a:r>
              <a:rPr lang="ru-RU" altLang="ru-RU" sz="2400" dirty="0" smtClean="0"/>
              <a:t>имеют не все белки).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ru-RU" altLang="ru-RU" smtClean="0">
                <a:solidFill>
                  <a:schemeClr val="accent2"/>
                </a:solidFill>
              </a:rPr>
              <a:t>Многообразие белков</a:t>
            </a:r>
            <a:endParaRPr lang="ru-RU" altLang="ru-RU" smtClean="0"/>
          </a:p>
        </p:txBody>
      </p:sp>
      <p:sp>
        <p:nvSpPr>
          <p:cNvPr id="2048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371600" y="1981200"/>
            <a:ext cx="7086600" cy="4114800"/>
          </a:xfrm>
        </p:spPr>
        <p:txBody>
          <a:bodyPr/>
          <a:lstStyle/>
          <a:p>
            <a:r>
              <a:rPr lang="ru-RU" altLang="ru-RU" sz="2800" smtClean="0">
                <a:solidFill>
                  <a:schemeClr val="accent2"/>
                </a:solidFill>
              </a:rPr>
              <a:t>В организме человека - 1 млн разных белков. В слюне - 500 веществ белково-пептидной природы. </a:t>
            </a:r>
          </a:p>
          <a:p>
            <a:r>
              <a:rPr lang="ru-RU" altLang="ru-RU" sz="2800" smtClean="0"/>
              <a:t>Разное общее количество аминокислотных остатков.</a:t>
            </a:r>
          </a:p>
          <a:p>
            <a:r>
              <a:rPr lang="ru-RU" altLang="ru-RU" sz="2800" smtClean="0"/>
              <a:t>Разное соотношение аминокислот.</a:t>
            </a:r>
          </a:p>
          <a:p>
            <a:r>
              <a:rPr lang="ru-RU" altLang="ru-RU" sz="2800" smtClean="0"/>
              <a:t>Разная последовательность мономеров. </a:t>
            </a:r>
          </a:p>
          <a:p>
            <a:r>
              <a:rPr lang="ru-RU" altLang="ru-RU" sz="2800" smtClean="0"/>
              <a:t>Разное количество полипептидных цепей.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Молекулярная масса белков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81200"/>
            <a:ext cx="5943600" cy="4648200"/>
          </a:xfrm>
        </p:spPr>
        <p:txBody>
          <a:bodyPr/>
          <a:lstStyle/>
          <a:p>
            <a:r>
              <a:rPr lang="ru-RU" altLang="ru-RU" sz="2800" b="1" smtClean="0"/>
              <a:t>5000 - 1000000 дальтон  или 5   -     1000 </a:t>
            </a:r>
            <a:r>
              <a:rPr lang="en-US" altLang="ru-RU" sz="2800" b="1" smtClean="0"/>
              <a:t>kDa</a:t>
            </a:r>
            <a:endParaRPr lang="ru-RU" altLang="ru-RU" sz="2800" b="1" smtClean="0"/>
          </a:p>
          <a:p>
            <a:r>
              <a:rPr lang="ru-RU" altLang="ru-RU" sz="2800" smtClean="0"/>
              <a:t>Альбумин плазмы крови - 67 </a:t>
            </a:r>
            <a:r>
              <a:rPr lang="en-US" altLang="ru-RU" sz="2800" b="1" smtClean="0"/>
              <a:t>kDa</a:t>
            </a:r>
            <a:endParaRPr lang="ru-RU" altLang="ru-RU" sz="2800" b="1" smtClean="0"/>
          </a:p>
          <a:p>
            <a:r>
              <a:rPr lang="ru-RU" altLang="ru-RU" sz="2800" smtClean="0"/>
              <a:t>Иммуноглобулин М</a:t>
            </a:r>
            <a:r>
              <a:rPr lang="en-US" altLang="ru-RU" sz="2800" smtClean="0"/>
              <a:t> </a:t>
            </a:r>
            <a:r>
              <a:rPr lang="ru-RU" altLang="ru-RU" sz="2800" smtClean="0"/>
              <a:t>-</a:t>
            </a:r>
            <a:r>
              <a:rPr lang="en-US" altLang="ru-RU" sz="2800" smtClean="0"/>
              <a:t>  </a:t>
            </a:r>
            <a:r>
              <a:rPr lang="ru-RU" altLang="ru-RU" sz="2800" smtClean="0"/>
              <a:t>900 </a:t>
            </a:r>
            <a:r>
              <a:rPr lang="en-US" altLang="ru-RU" sz="2800" b="1" smtClean="0"/>
              <a:t>kDa</a:t>
            </a:r>
            <a:endParaRPr lang="ru-RU" altLang="ru-RU" sz="2800" b="1" smtClean="0"/>
          </a:p>
          <a:p>
            <a:r>
              <a:rPr lang="ru-RU" altLang="ru-RU" sz="2800" smtClean="0"/>
              <a:t>При </a:t>
            </a:r>
            <a:r>
              <a:rPr lang="ru-RU" altLang="ru-RU" sz="2800" b="1" smtClean="0"/>
              <a:t>диализе</a:t>
            </a:r>
            <a:r>
              <a:rPr lang="ru-RU" altLang="ru-RU" sz="2800" smtClean="0"/>
              <a:t> белки не проходят через полупроницаемую мембрану</a:t>
            </a:r>
          </a:p>
        </p:txBody>
      </p:sp>
      <p:pic>
        <p:nvPicPr>
          <p:cNvPr id="21508" name="Picture 13" descr="Dialy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r="46869"/>
          <a:stretch>
            <a:fillRect/>
          </a:stretch>
        </p:blipFill>
        <p:spPr>
          <a:xfrm>
            <a:off x="6011863" y="1700213"/>
            <a:ext cx="2709862" cy="4032250"/>
          </a:xfr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395288" y="274638"/>
            <a:ext cx="6697662" cy="777875"/>
          </a:xfrm>
        </p:spPr>
        <p:txBody>
          <a:bodyPr lIns="0"/>
          <a:lstStyle/>
          <a:p>
            <a:pPr algn="l">
              <a:lnSpc>
                <a:spcPct val="90000"/>
              </a:lnSpc>
            </a:pPr>
            <a:r>
              <a:rPr lang="ru-RU" altLang="ru-RU" sz="2800" b="1" smtClean="0">
                <a:solidFill>
                  <a:srgbClr val="222268"/>
                </a:solidFill>
              </a:rPr>
              <a:t>Главный лабораторный метод </a:t>
            </a:r>
            <a:br>
              <a:rPr lang="ru-RU" altLang="ru-RU" sz="2800" b="1" smtClean="0">
                <a:solidFill>
                  <a:srgbClr val="222268"/>
                </a:solidFill>
              </a:rPr>
            </a:br>
            <a:r>
              <a:rPr lang="ru-RU" altLang="ru-RU" sz="2800" b="1" smtClean="0">
                <a:solidFill>
                  <a:srgbClr val="222268"/>
                </a:solidFill>
              </a:rPr>
              <a:t>обнаружения запрещенных веществ 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395288" y="4652963"/>
            <a:ext cx="8291512" cy="1728787"/>
          </a:xfrm>
        </p:spPr>
        <p:txBody>
          <a:bodyPr lIns="0"/>
          <a:lstStyle/>
          <a:p>
            <a:pPr marL="0" indent="0">
              <a:spcAft>
                <a:spcPts val="1200"/>
              </a:spcAft>
              <a:buFontTx/>
              <a:buNone/>
            </a:pPr>
            <a:r>
              <a:rPr lang="ru-RU" altLang="ru-RU" sz="2000" smtClean="0">
                <a:solidFill>
                  <a:srgbClr val="222268"/>
                </a:solidFill>
              </a:rPr>
              <a:t>В 1919 г. умер от голода в Воронеже, где и похоронен</a:t>
            </a:r>
          </a:p>
          <a:p>
            <a:pPr marL="0" indent="0">
              <a:buFontTx/>
              <a:buNone/>
            </a:pPr>
            <a:r>
              <a:rPr lang="ru-RU" altLang="ru-RU" sz="2000" smtClean="0">
                <a:solidFill>
                  <a:srgbClr val="222268"/>
                </a:solidFill>
              </a:rPr>
              <a:t>В некрополе на территории Акатова монастыря на могиле ученого в 1992 г. установлено надгробие с надписью: «Ему было дано открыть хроматографию, разделяющую молекулы, объединяющую людей»</a:t>
            </a:r>
          </a:p>
        </p:txBody>
      </p:sp>
      <p:pic>
        <p:nvPicPr>
          <p:cNvPr id="22532" name="Picture 2" descr="C:\Documents and Settings\биохимия\Рабочий стол\Дорофейков\Цвет Михаил Семенов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333375"/>
            <a:ext cx="2051050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152400" y="1447800"/>
            <a:ext cx="614838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ru-RU" altLang="ru-RU" sz="2000" b="1" kern="0" dirty="0" smtClean="0">
                <a:solidFill>
                  <a:srgbClr val="222268"/>
                </a:solidFill>
              </a:rPr>
              <a:t>Хроматография (, в </a:t>
            </a:r>
            <a:r>
              <a:rPr lang="ru-RU" altLang="ru-RU" sz="2000" b="1" kern="0" dirty="0" err="1" smtClean="0">
                <a:solidFill>
                  <a:srgbClr val="222268"/>
                </a:solidFill>
              </a:rPr>
              <a:t>т.ч</a:t>
            </a:r>
            <a:r>
              <a:rPr lang="ru-RU" altLang="ru-RU" sz="2000" b="1" kern="0" dirty="0" smtClean="0">
                <a:solidFill>
                  <a:srgbClr val="222268"/>
                </a:solidFill>
              </a:rPr>
              <a:t>. высокого давления </a:t>
            </a:r>
            <a:r>
              <a:rPr lang="en-US" altLang="ru-RU" sz="2000" b="1" kern="0" dirty="0" smtClean="0">
                <a:solidFill>
                  <a:srgbClr val="222268"/>
                </a:solidFill>
              </a:rPr>
              <a:t>HPLC</a:t>
            </a:r>
            <a:r>
              <a:rPr lang="ru-RU" altLang="ru-RU" sz="2000" b="1" kern="0" dirty="0" smtClean="0">
                <a:solidFill>
                  <a:srgbClr val="222268"/>
                </a:solidFill>
              </a:rPr>
              <a:t>)</a:t>
            </a:r>
            <a:endParaRPr lang="en-US" altLang="ru-RU" sz="2000" b="1" kern="0" dirty="0" smtClean="0">
              <a:solidFill>
                <a:srgbClr val="222268"/>
              </a:solidFill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152400" y="2276475"/>
            <a:ext cx="70104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ru-RU" altLang="ru-RU" sz="2000" kern="0" dirty="0" smtClean="0">
                <a:solidFill>
                  <a:srgbClr val="222268"/>
                </a:solidFill>
              </a:rPr>
              <a:t>Михаил Семенович Цвет — русский ботаник,                               изобретатель хроматографии (1903).                                                               В 1918 г. выдвинут на Нобелевскую премию, (отказ).                                      1897-1902 — работа в Санкт-Петербургской биологической лаборатории и преподавание на Курсах воспитательниц                               и руководительниц физического образования, возглавляемых Петром </a:t>
            </a:r>
            <a:r>
              <a:rPr lang="ru-RU" altLang="ru-RU" sz="2000" kern="0" dirty="0" err="1" smtClean="0">
                <a:solidFill>
                  <a:srgbClr val="222268"/>
                </a:solidFill>
              </a:rPr>
              <a:t>Францевичем</a:t>
            </a:r>
            <a:r>
              <a:rPr lang="ru-RU" altLang="ru-RU" sz="2000" kern="0" dirty="0" smtClean="0">
                <a:solidFill>
                  <a:srgbClr val="222268"/>
                </a:solidFill>
              </a:rPr>
              <a:t> Лесгафтом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3802062" cy="1462087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mtClean="0"/>
              <a:t>Литература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76400"/>
            <a:ext cx="4610100" cy="4456113"/>
          </a:xfrm>
        </p:spPr>
        <p:txBody>
          <a:bodyPr/>
          <a:lstStyle/>
          <a:p>
            <a:pPr marL="0" indent="0" eaLnBrk="1" hangingPunct="1">
              <a:spcBef>
                <a:spcPts val="500"/>
              </a:spcBef>
              <a:buClr>
                <a:srgbClr val="3333CC"/>
              </a:buClr>
              <a:buSzPct val="60000"/>
              <a:buNone/>
              <a:tabLst>
                <a:tab pos="6048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</a:pPr>
            <a:r>
              <a:rPr lang="ru-RU" altLang="ru-RU" sz="2400" dirty="0" smtClean="0"/>
              <a:t>Михайлов С.С. Спортивная биохимия: учеб. для вузов и колледжей физ. культур.</a:t>
            </a:r>
            <a:r>
              <a:rPr lang="ru-RU" altLang="ru-RU" sz="2400" dirty="0" smtClean="0">
                <a:sym typeface="Symbol" panose="05050102010706020507" pitchFamily="18" charset="2"/>
              </a:rPr>
              <a:t></a:t>
            </a:r>
            <a:r>
              <a:rPr lang="ru-RU" altLang="ru-RU" sz="2400" dirty="0" smtClean="0"/>
              <a:t> М.: Советский спорт, 2012, </a:t>
            </a:r>
            <a:r>
              <a:rPr lang="ru-RU" altLang="ru-RU" sz="2400" dirty="0" smtClean="0"/>
              <a:t>с. </a:t>
            </a:r>
            <a:r>
              <a:rPr lang="ru-RU" altLang="ru-RU" sz="2400" dirty="0" smtClean="0"/>
              <a:t>5-19, 23-35. </a:t>
            </a:r>
          </a:p>
        </p:txBody>
      </p:sp>
      <p:pic>
        <p:nvPicPr>
          <p:cNvPr id="4100" name="Рисунок 3" descr="уч мих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428625"/>
            <a:ext cx="3843337" cy="583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110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1143000"/>
          </a:xfrm>
        </p:spPr>
        <p:txBody>
          <a:bodyPr lIns="0"/>
          <a:lstStyle/>
          <a:p>
            <a:pPr algn="l">
              <a:lnSpc>
                <a:spcPct val="90000"/>
              </a:lnSpc>
            </a:pPr>
            <a:r>
              <a:rPr lang="ru-RU" altLang="ru-RU" sz="2800" b="1" smtClean="0">
                <a:solidFill>
                  <a:srgbClr val="222268"/>
                </a:solidFill>
              </a:rPr>
              <a:t>Жидкостный хроматограф и масс-спектрометр в Центре им. В.А. Алмазова</a:t>
            </a:r>
          </a:p>
        </p:txBody>
      </p:sp>
      <p:pic>
        <p:nvPicPr>
          <p:cNvPr id="24579" name="Picture 2" descr="C:\Documents and Settings\биохимия\Рабочий стол\Дорофейков\допинги\хроматограф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557338"/>
            <a:ext cx="8045450" cy="4525962"/>
          </a:xfrm>
        </p:spPr>
      </p:pic>
      <p:sp>
        <p:nvSpPr>
          <p:cNvPr id="24580" name="Прямоугольник 1"/>
          <p:cNvSpPr>
            <a:spLocks noChangeArrowheads="1"/>
          </p:cNvSpPr>
          <p:nvPr/>
        </p:nvSpPr>
        <p:spPr bwMode="auto">
          <a:xfrm>
            <a:off x="7164388" y="6165850"/>
            <a:ext cx="12954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1200">
                <a:latin typeface="Arial" panose="020B0604020202020204" pitchFamily="34" charset="0"/>
              </a:rPr>
              <a:t>Фото автора</a:t>
            </a:r>
          </a:p>
        </p:txBody>
      </p:sp>
      <p:sp>
        <p:nvSpPr>
          <p:cNvPr id="24581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73268E-C9C0-4BE2-9E32-989DE74EE412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ru-RU" altLang="ru-RU" sz="1400" smtClean="0"/>
          </a:p>
        </p:txBody>
      </p:sp>
      <p:pic>
        <p:nvPicPr>
          <p:cNvPr id="24582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739A5C6-83CE-45F8-9AE6-0C16E5E55C29}" type="slidenum">
              <a:rPr lang="ru-RU" altLang="ru-RU" sz="1400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21</a:t>
            </a:fld>
            <a:endParaRPr lang="ru-RU" altLang="ru-RU" sz="14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5603" name="Picture 2" descr="https://cf.ppt-online.org/files/slide/4/4C1RYM38HgLVX0EQAsISZfzxW5tdwqPbOry2uk/slide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753600" cy="730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21682A7-7488-4BA7-BD9B-D97D4B1C7DEA}" type="slidenum">
              <a:rPr lang="ru-RU" altLang="ru-RU" sz="1400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22</a:t>
            </a:fld>
            <a:endParaRPr lang="ru-RU" altLang="ru-RU" sz="14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6627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9036050" cy="585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549400"/>
            <a:ext cx="6697663" cy="50212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chemeClr val="accent2"/>
                </a:solidFill>
              </a:rPr>
              <a:t>Классификации белков</a:t>
            </a:r>
            <a:endParaRPr lang="ru-RU" altLang="ru-RU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76400"/>
            <a:ext cx="7696200" cy="4724400"/>
          </a:xfrm>
        </p:spPr>
        <p:txBody>
          <a:bodyPr/>
          <a:lstStyle/>
          <a:p>
            <a:r>
              <a:rPr lang="ru-RU" altLang="ru-RU" sz="2800" smtClean="0"/>
              <a:t>Основанная на форме белковых молекул (глобулярные и фибриллярные)</a:t>
            </a:r>
          </a:p>
          <a:p>
            <a:r>
              <a:rPr lang="ru-RU" altLang="ru-RU" sz="2800" smtClean="0"/>
              <a:t>Основанная на наличии или отсутствии простетической группы (простые и сложные).</a:t>
            </a:r>
          </a:p>
          <a:p>
            <a:r>
              <a:rPr lang="ru-RU" altLang="ru-RU" sz="2800" smtClean="0"/>
              <a:t>Основанная на гомологии (сходстве) аминокислотных последовательностей </a:t>
            </a:r>
          </a:p>
          <a:p>
            <a:pPr>
              <a:buFontTx/>
              <a:buNone/>
            </a:pPr>
            <a:r>
              <a:rPr lang="ru-RU" altLang="ru-RU" sz="2800" smtClean="0"/>
              <a:t>(кланы, семейства).         </a:t>
            </a:r>
          </a:p>
          <a:p>
            <a:pPr>
              <a:buFontTx/>
              <a:buNone/>
            </a:pPr>
            <a:r>
              <a:rPr lang="ru-RU" altLang="ru-RU" sz="2800" smtClean="0"/>
              <a:t>   -Ала-</a:t>
            </a:r>
            <a:r>
              <a:rPr lang="ru-RU" altLang="ru-RU" sz="2800" smtClean="0">
                <a:solidFill>
                  <a:srgbClr val="009999"/>
                </a:solidFill>
              </a:rPr>
              <a:t>Вал-Глу-Сер-Лей-Арг</a:t>
            </a:r>
            <a:r>
              <a:rPr lang="ru-RU" altLang="ru-RU" sz="2800" smtClean="0"/>
              <a:t>-Гли-                        -Тир-</a:t>
            </a:r>
            <a:r>
              <a:rPr lang="ru-RU" altLang="ru-RU" sz="2800" smtClean="0">
                <a:solidFill>
                  <a:srgbClr val="009999"/>
                </a:solidFill>
              </a:rPr>
              <a:t>Лей-Асп-Цис-Фен-Лиз</a:t>
            </a:r>
            <a:r>
              <a:rPr lang="ru-RU" altLang="ru-RU" sz="2800" smtClean="0"/>
              <a:t>-Глу-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chemeClr val="accent2"/>
                </a:solidFill>
              </a:rPr>
              <a:t>Классы сложных белков</a:t>
            </a:r>
            <a:endParaRPr lang="ru-RU" altLang="ru-RU" smtClean="0"/>
          </a:p>
        </p:txBody>
      </p:sp>
      <p:sp>
        <p:nvSpPr>
          <p:cNvPr id="29699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0" y="1981200"/>
            <a:ext cx="6934200" cy="4114800"/>
          </a:xfrm>
        </p:spPr>
        <p:txBody>
          <a:bodyPr/>
          <a:lstStyle/>
          <a:p>
            <a:r>
              <a:rPr lang="ru-RU" altLang="ru-RU" sz="2400" smtClean="0">
                <a:solidFill>
                  <a:schemeClr val="accent2"/>
                </a:solidFill>
              </a:rPr>
              <a:t>1. Фосфопротеины</a:t>
            </a:r>
            <a:r>
              <a:rPr lang="ru-RU" altLang="ru-RU" sz="2400" smtClean="0"/>
              <a:t> (белки коровьего молока) </a:t>
            </a:r>
          </a:p>
          <a:p>
            <a:r>
              <a:rPr lang="ru-RU" altLang="ru-RU" sz="2400" smtClean="0">
                <a:solidFill>
                  <a:schemeClr val="accent2"/>
                </a:solidFill>
              </a:rPr>
              <a:t>2. Металлопротеины </a:t>
            </a:r>
            <a:r>
              <a:rPr lang="ru-RU" altLang="ru-RU" sz="2400" smtClean="0"/>
              <a:t>(гемоглобин) </a:t>
            </a:r>
          </a:p>
          <a:p>
            <a:r>
              <a:rPr lang="ru-RU" altLang="ru-RU" sz="2400" smtClean="0">
                <a:solidFill>
                  <a:schemeClr val="accent2"/>
                </a:solidFill>
              </a:rPr>
              <a:t>3. Гликопротеины</a:t>
            </a:r>
            <a:r>
              <a:rPr lang="ru-RU" altLang="ru-RU" sz="2400" smtClean="0"/>
              <a:t> (антитела) </a:t>
            </a:r>
          </a:p>
          <a:p>
            <a:r>
              <a:rPr lang="ru-RU" altLang="ru-RU" sz="2400" smtClean="0">
                <a:solidFill>
                  <a:schemeClr val="accent2"/>
                </a:solidFill>
              </a:rPr>
              <a:t>4. Липопротеины </a:t>
            </a:r>
            <a:r>
              <a:rPr lang="ru-RU" altLang="ru-RU" sz="2400" smtClean="0"/>
              <a:t>(липопротеины низкой плотности)</a:t>
            </a:r>
          </a:p>
          <a:p>
            <a:r>
              <a:rPr lang="ru-RU" altLang="ru-RU" sz="2400" smtClean="0">
                <a:solidFill>
                  <a:schemeClr val="accent2"/>
                </a:solidFill>
              </a:rPr>
              <a:t>5. Нуклеопротеины </a:t>
            </a:r>
            <a:r>
              <a:rPr lang="ru-RU" altLang="ru-RU" sz="2400" smtClean="0"/>
              <a:t>(хромосомы) </a:t>
            </a:r>
          </a:p>
          <a:p>
            <a:r>
              <a:rPr lang="ru-RU" altLang="ru-RU" sz="2400" smtClean="0">
                <a:solidFill>
                  <a:schemeClr val="accent2"/>
                </a:solidFill>
              </a:rPr>
              <a:t>6. Хромопротеины </a:t>
            </a:r>
            <a:r>
              <a:rPr lang="ru-RU" altLang="ru-RU" sz="2400" smtClean="0"/>
              <a:t>(флавопротеины, вит В</a:t>
            </a:r>
            <a:r>
              <a:rPr lang="ru-RU" altLang="ru-RU" sz="1400" smtClean="0"/>
              <a:t>2</a:t>
            </a:r>
            <a:r>
              <a:rPr lang="ru-RU" altLang="ru-RU" sz="2400" smtClean="0"/>
              <a:t>) </a:t>
            </a:r>
          </a:p>
          <a:p>
            <a:r>
              <a:rPr lang="ru-RU" altLang="ru-RU" sz="2400" smtClean="0">
                <a:solidFill>
                  <a:schemeClr val="accent2"/>
                </a:solidFill>
              </a:rPr>
              <a:t>7. Смешанные </a:t>
            </a:r>
            <a:r>
              <a:rPr lang="ru-RU" altLang="ru-RU" sz="2400" smtClean="0"/>
              <a:t>(коллаген - фосфогликопротеин)</a:t>
            </a:r>
          </a:p>
          <a:p>
            <a:endParaRPr lang="ru-RU" altLang="ru-RU" sz="280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828800"/>
          </a:xfrm>
        </p:spPr>
        <p:txBody>
          <a:bodyPr/>
          <a:lstStyle/>
          <a:p>
            <a:r>
              <a:rPr lang="ru-RU" altLang="ru-RU" b="1" smtClean="0">
                <a:solidFill>
                  <a:srgbClr val="000099"/>
                </a:solidFill>
              </a:rPr>
              <a:t>Две генеральные функции белка</a:t>
            </a:r>
            <a:endParaRPr lang="ru-RU" altLang="ru-RU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286000"/>
            <a:ext cx="7772400" cy="4343400"/>
          </a:xfrm>
        </p:spPr>
        <p:txBody>
          <a:bodyPr/>
          <a:lstStyle/>
          <a:p>
            <a:pPr marL="742950" indent="-742950" algn="just">
              <a:lnSpc>
                <a:spcPct val="205000"/>
              </a:lnSpc>
              <a:buFontTx/>
              <a:buAutoNum type="arabicPeriod"/>
            </a:pPr>
            <a:r>
              <a:rPr lang="ru-RU" altLang="ru-RU" smtClean="0"/>
              <a:t>Узнавание </a:t>
            </a:r>
          </a:p>
          <a:p>
            <a:pPr marL="742950" indent="-742950" algn="just">
              <a:lnSpc>
                <a:spcPct val="205000"/>
              </a:lnSpc>
              <a:buFontTx/>
              <a:buAutoNum type="arabicPeriod"/>
            </a:pPr>
            <a:r>
              <a:rPr lang="ru-RU" altLang="ru-RU" smtClean="0"/>
              <a:t>Реагирование  - </a:t>
            </a:r>
            <a:r>
              <a:rPr lang="ru-RU" altLang="ru-RU" sz="2800" b="1" smtClean="0"/>
              <a:t>в основе лежат </a:t>
            </a:r>
            <a:r>
              <a:rPr lang="ru-RU" altLang="ru-RU" sz="2800" b="1" i="1" smtClean="0">
                <a:solidFill>
                  <a:srgbClr val="FF0000"/>
                </a:solidFill>
              </a:rPr>
              <a:t>конформационные</a:t>
            </a:r>
            <a:r>
              <a:rPr lang="ru-RU" altLang="ru-RU" sz="2800" b="1" smtClean="0"/>
              <a:t> изменения молекулы белка.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i="1" smtClean="0">
                <a:solidFill>
                  <a:schemeClr val="accent2"/>
                </a:solidFill>
              </a:rPr>
              <a:t>ФУНКЦИИ ПРОТЕИНОВ</a:t>
            </a:r>
          </a:p>
        </p:txBody>
      </p:sp>
      <p:sp>
        <p:nvSpPr>
          <p:cNvPr id="31747" name="Rectangle 16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981200"/>
            <a:ext cx="7315200" cy="4114800"/>
          </a:xfrm>
        </p:spPr>
        <p:txBody>
          <a:bodyPr/>
          <a:lstStyle/>
          <a:p>
            <a:r>
              <a:rPr lang="ru-RU" altLang="ru-RU" sz="4000" smtClean="0"/>
              <a:t>Ферментативная (каталитическая)</a:t>
            </a:r>
          </a:p>
          <a:p>
            <a:r>
              <a:rPr lang="ru-RU" altLang="ru-RU" sz="4000" smtClean="0"/>
              <a:t>Транспортная</a:t>
            </a:r>
          </a:p>
          <a:p>
            <a:r>
              <a:rPr lang="ru-RU" altLang="ru-RU" sz="4000" smtClean="0"/>
              <a:t>Регуляторная</a:t>
            </a:r>
          </a:p>
          <a:p>
            <a:r>
              <a:rPr lang="ru-RU" altLang="ru-RU" sz="4000" smtClean="0"/>
              <a:t>Защитная</a:t>
            </a:r>
          </a:p>
          <a:p>
            <a:r>
              <a:rPr lang="ru-RU" altLang="ru-RU" sz="4000" smtClean="0"/>
              <a:t>Сократительная</a:t>
            </a:r>
          </a:p>
          <a:p>
            <a:endParaRPr lang="ru-RU" altLang="ru-RU" sz="280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5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305800" cy="1371600"/>
          </a:xfrm>
        </p:spPr>
        <p:txBody>
          <a:bodyPr/>
          <a:lstStyle/>
          <a:p>
            <a:r>
              <a:rPr lang="ru-RU" altLang="ru-RU" b="1" i="1" smtClean="0">
                <a:solidFill>
                  <a:schemeClr val="accent2"/>
                </a:solidFill>
              </a:rPr>
              <a:t>НАТИВНОСТЬ БЕЛКА</a:t>
            </a:r>
            <a:endParaRPr lang="ru-RU" altLang="ru-RU" i="1" smtClean="0">
              <a:solidFill>
                <a:schemeClr val="accent2"/>
              </a:solidFill>
            </a:endParaRPr>
          </a:p>
        </p:txBody>
      </p:sp>
      <p:sp>
        <p:nvSpPr>
          <p:cNvPr id="32771" name="Rectangle 16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524000"/>
            <a:ext cx="8839200" cy="5334000"/>
          </a:xfrm>
        </p:spPr>
        <p:txBody>
          <a:bodyPr/>
          <a:lstStyle/>
          <a:p>
            <a:r>
              <a:rPr lang="ru-RU" altLang="ru-RU" sz="3600" smtClean="0"/>
              <a:t>Комплекс физических, физико-химических и биологических свойств белка в природных (или близких к природным) условиях. </a:t>
            </a:r>
          </a:p>
          <a:p>
            <a:r>
              <a:rPr lang="ru-RU" altLang="ru-RU" sz="3600" smtClean="0"/>
              <a:t>Разница между протеолизом и денатурацией.</a:t>
            </a:r>
          </a:p>
          <a:p>
            <a:r>
              <a:rPr lang="ru-RU" altLang="ru-RU" sz="3600" smtClean="0"/>
              <a:t>Осаждение нативных (высаливание протеинов крови) и денатурированных белков.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772400" cy="1524000"/>
          </a:xfrm>
        </p:spPr>
        <p:txBody>
          <a:bodyPr/>
          <a:lstStyle/>
          <a:p>
            <a:r>
              <a:rPr lang="ru-RU" altLang="ru-RU" sz="3600" b="1" i="1" smtClean="0">
                <a:solidFill>
                  <a:srgbClr val="000099"/>
                </a:solidFill>
              </a:rPr>
              <a:t>ФАКТОРЫ ДЕНАТУРАЦИИ БЕЛКОВ</a:t>
            </a:r>
            <a:endParaRPr lang="ru-RU" altLang="ru-RU" sz="3600" i="1" smtClean="0"/>
          </a:p>
        </p:txBody>
      </p:sp>
      <p:graphicFrame>
        <p:nvGraphicFramePr>
          <p:cNvPr id="33795" name="Object 8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685800" y="3503613"/>
          <a:ext cx="2133600" cy="167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0" name="Clip" r:id="rId3" imgW="4000500" imgH="3148013" progId="MS_ClipArt_Gallery.2">
                  <p:embed/>
                </p:oleObj>
              </mc:Choice>
              <mc:Fallback>
                <p:oleObj name="Clip" r:id="rId3" imgW="4000500" imgH="3148013" progId="MS_ClipArt_Gallery.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503613"/>
                        <a:ext cx="2133600" cy="167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6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2895600" y="2362200"/>
            <a:ext cx="6248400" cy="4495800"/>
          </a:xfrm>
        </p:spPr>
        <p:txBody>
          <a:bodyPr/>
          <a:lstStyle/>
          <a:p>
            <a:r>
              <a:rPr lang="ru-RU" altLang="ru-RU" sz="2800" smtClean="0"/>
              <a:t>Физические (высокая температура,  повторное замораживание-оттаивание, высокое давление, механическое воздействие, микробное загрязнение).</a:t>
            </a:r>
          </a:p>
          <a:p>
            <a:r>
              <a:rPr lang="ru-RU" altLang="ru-RU" sz="2800" smtClean="0"/>
              <a:t>Химические (концентрированные кислоты, щелочи и спирты, соли тяжелых металлов, органические растворители, детергенты)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96900" y="152400"/>
            <a:ext cx="7829550" cy="609600"/>
          </a:xfrm>
        </p:spPr>
        <p:txBody>
          <a:bodyPr anchor="b">
            <a:normAutofit fontScale="90000"/>
          </a:bodyPr>
          <a:lstStyle/>
          <a:p>
            <a:pPr>
              <a:defRPr/>
            </a:pPr>
            <a:r>
              <a:rPr lang="ru-RU" altLang="ru-RU" sz="2000" b="1" dirty="0" smtClean="0">
                <a:solidFill>
                  <a:srgbClr val="29337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Меню биохимических исследований на примере биохимического анализатора на </a:t>
            </a:r>
            <a:r>
              <a:rPr lang="ru-RU" altLang="ru-RU" sz="2000" b="1" dirty="0" smtClean="0">
                <a:solidFill>
                  <a:srgbClr val="29337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2021 </a:t>
            </a:r>
            <a:r>
              <a:rPr lang="ru-RU" altLang="ru-RU" sz="2000" b="1" dirty="0" smtClean="0">
                <a:solidFill>
                  <a:srgbClr val="29337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год</a:t>
            </a:r>
            <a:endParaRPr lang="en-US" altLang="ru-RU" sz="2000" b="1" dirty="0" smtClean="0">
              <a:solidFill>
                <a:srgbClr val="29337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200400" y="1295400"/>
            <a:ext cx="1431925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884363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884363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8843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8843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843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843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843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843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843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ru-RU" altLang="ru-RU" sz="1200" u="sng">
                <a:solidFill>
                  <a:srgbClr val="000066"/>
                </a:solidFill>
                <a:latin typeface="Arial" panose="020B0604020202020204" pitchFamily="34" charset="0"/>
              </a:rPr>
              <a:t>Электролиты</a:t>
            </a:r>
            <a:endParaRPr lang="en-US" altLang="ru-RU" sz="1200" u="sng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ru-RU" sz="1200">
                <a:solidFill>
                  <a:srgbClr val="000066"/>
                </a:solidFill>
                <a:latin typeface="Arial" panose="020B0604020202020204" pitchFamily="34" charset="0"/>
              </a:rPr>
              <a:t>Sodium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ru-RU" sz="1200">
                <a:solidFill>
                  <a:srgbClr val="000066"/>
                </a:solidFill>
                <a:latin typeface="Arial" panose="020B0604020202020204" pitchFamily="34" charset="0"/>
              </a:rPr>
              <a:t>Potassium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ru-RU" sz="1200">
                <a:solidFill>
                  <a:srgbClr val="000066"/>
                </a:solidFill>
                <a:latin typeface="Arial" panose="020B0604020202020204" pitchFamily="34" charset="0"/>
              </a:rPr>
              <a:t>Chloride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altLang="ru-RU" sz="120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ru-RU" altLang="ru-RU" sz="1200" b="1" i="1" u="sng">
                <a:solidFill>
                  <a:srgbClr val="FF0000"/>
                </a:solidFill>
                <a:latin typeface="Arial" panose="020B0604020202020204" pitchFamily="34" charset="0"/>
              </a:rPr>
              <a:t>Моча</a:t>
            </a:r>
            <a:endParaRPr lang="en-US" altLang="ru-RU" sz="1200" b="1" i="1" u="sng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ru-RU" sz="1200">
                <a:solidFill>
                  <a:srgbClr val="000066"/>
                </a:solidFill>
                <a:latin typeface="Arial" panose="020B0604020202020204" pitchFamily="34" charset="0"/>
              </a:rPr>
              <a:t>Amylase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ru-RU" sz="1200">
                <a:solidFill>
                  <a:srgbClr val="000066"/>
                </a:solidFill>
                <a:latin typeface="Arial" panose="020B0604020202020204" pitchFamily="34" charset="0"/>
              </a:rPr>
              <a:t>ß-2 Microglobuline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ru-RU" sz="1200">
                <a:solidFill>
                  <a:srgbClr val="000066"/>
                </a:solidFill>
                <a:latin typeface="Arial" panose="020B0604020202020204" pitchFamily="34" charset="0"/>
              </a:rPr>
              <a:t>Calcium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ru-RU" sz="1200">
                <a:solidFill>
                  <a:srgbClr val="000066"/>
                </a:solidFill>
                <a:latin typeface="Arial" panose="020B0604020202020204" pitchFamily="34" charset="0"/>
              </a:rPr>
              <a:t>Chloride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ru-RU" sz="1200">
                <a:solidFill>
                  <a:srgbClr val="000066"/>
                </a:solidFill>
                <a:latin typeface="Arial" panose="020B0604020202020204" pitchFamily="34" charset="0"/>
              </a:rPr>
              <a:t>Creatinine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ru-RU" sz="1200">
                <a:solidFill>
                  <a:srgbClr val="000066"/>
                </a:solidFill>
                <a:latin typeface="Arial" panose="020B0604020202020204" pitchFamily="34" charset="0"/>
              </a:rPr>
              <a:t>Glucose 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ru-RU" sz="1200">
                <a:solidFill>
                  <a:srgbClr val="000066"/>
                </a:solidFill>
                <a:latin typeface="Arial" panose="020B0604020202020204" pitchFamily="34" charset="0"/>
              </a:rPr>
              <a:t>Magnesium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ru-RU" sz="1200">
                <a:solidFill>
                  <a:srgbClr val="000066"/>
                </a:solidFill>
                <a:latin typeface="Arial" panose="020B0604020202020204" pitchFamily="34" charset="0"/>
              </a:rPr>
              <a:t>Phosphorus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ru-RU" sz="1200">
                <a:solidFill>
                  <a:srgbClr val="000066"/>
                </a:solidFill>
                <a:latin typeface="Arial" panose="020B0604020202020204" pitchFamily="34" charset="0"/>
              </a:rPr>
              <a:t>Potassium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ru-RU" sz="1200">
                <a:solidFill>
                  <a:srgbClr val="000066"/>
                </a:solidFill>
                <a:latin typeface="Arial" panose="020B0604020202020204" pitchFamily="34" charset="0"/>
              </a:rPr>
              <a:t>Sodium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ru-RU" sz="1200" b="1">
                <a:solidFill>
                  <a:srgbClr val="000066"/>
                </a:solidFill>
                <a:latin typeface="Arial" panose="020B0604020202020204" pitchFamily="34" charset="0"/>
              </a:rPr>
              <a:t>Protein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ru-RU" sz="1200" b="1">
                <a:solidFill>
                  <a:srgbClr val="000066"/>
                </a:solidFill>
                <a:latin typeface="Arial" panose="020B0604020202020204" pitchFamily="34" charset="0"/>
              </a:rPr>
              <a:t>Urea Nitrogen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ru-RU" sz="1200">
                <a:solidFill>
                  <a:srgbClr val="000066"/>
                </a:solidFill>
                <a:latin typeface="Arial" panose="020B0604020202020204" pitchFamily="34" charset="0"/>
              </a:rPr>
              <a:t>Uric Acid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altLang="ru-RU" sz="12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800600" y="1219200"/>
            <a:ext cx="1600200" cy="556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884363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884363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8843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8843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843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843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843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843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843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ru-RU" altLang="ru-RU" sz="1200" b="1" i="1" u="sng">
                <a:solidFill>
                  <a:srgbClr val="FF0000"/>
                </a:solidFill>
                <a:latin typeface="Arial" panose="020B0604020202020204" pitchFamily="34" charset="0"/>
              </a:rPr>
              <a:t>Белки крови</a:t>
            </a:r>
            <a:endParaRPr lang="en-US" altLang="ru-RU" sz="1200" b="1" i="1" u="sng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ru-RU" sz="1200" b="1">
                <a:solidFill>
                  <a:srgbClr val="000066"/>
                </a:solidFill>
                <a:latin typeface="Symbol" panose="05050102010706020507" pitchFamily="18" charset="2"/>
              </a:rPr>
              <a:t>a</a:t>
            </a:r>
            <a:r>
              <a:rPr lang="en-US" altLang="ru-RU" sz="1200" b="1">
                <a:solidFill>
                  <a:srgbClr val="000066"/>
                </a:solidFill>
                <a:latin typeface="Arial" panose="020B0604020202020204" pitchFamily="34" charset="0"/>
              </a:rPr>
              <a:t>-1-Antitrypsin</a:t>
            </a:r>
            <a:r>
              <a:rPr lang="en-US" altLang="ru-RU" sz="1200" b="1">
                <a:solidFill>
                  <a:srgbClr val="000066"/>
                </a:solidFill>
                <a:latin typeface="Symbol" panose="05050102010706020507" pitchFamily="18" charset="2"/>
              </a:rPr>
              <a:t> 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ru-RU" sz="1200" b="1">
                <a:solidFill>
                  <a:srgbClr val="000066"/>
                </a:solidFill>
                <a:latin typeface="Symbol" panose="05050102010706020507" pitchFamily="18" charset="2"/>
              </a:rPr>
              <a:t>a</a:t>
            </a:r>
            <a:r>
              <a:rPr lang="en-US" altLang="ru-RU" sz="1200" b="1">
                <a:solidFill>
                  <a:srgbClr val="000066"/>
                </a:solidFill>
                <a:latin typeface="Arial" panose="020B0604020202020204" pitchFamily="34" charset="0"/>
              </a:rPr>
              <a:t>-1-Glycoprotein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ru-RU" sz="1200" b="1">
                <a:solidFill>
                  <a:srgbClr val="000066"/>
                </a:solidFill>
                <a:latin typeface="Arial" panose="020B0604020202020204" pitchFamily="34" charset="0"/>
              </a:rPr>
              <a:t>ß-2 Microglobuline 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ru-RU" sz="1200" b="1">
                <a:solidFill>
                  <a:srgbClr val="000066"/>
                </a:solidFill>
                <a:latin typeface="Arial" panose="020B0604020202020204" pitchFamily="34" charset="0"/>
              </a:rPr>
              <a:t>Apolipoprotein A1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ru-RU" sz="1200" b="1">
                <a:solidFill>
                  <a:srgbClr val="000066"/>
                </a:solidFill>
                <a:latin typeface="Arial" panose="020B0604020202020204" pitchFamily="34" charset="0"/>
              </a:rPr>
              <a:t>Apolipoprotein B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ru-RU" sz="1200" b="1">
                <a:solidFill>
                  <a:srgbClr val="000066"/>
                </a:solidFill>
                <a:latin typeface="Arial" panose="020B0604020202020204" pitchFamily="34" charset="0"/>
              </a:rPr>
              <a:t>ASLO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ru-RU" sz="1200" b="1">
                <a:solidFill>
                  <a:srgbClr val="000066"/>
                </a:solidFill>
                <a:latin typeface="Arial" panose="020B0604020202020204" pitchFamily="34" charset="0"/>
              </a:rPr>
              <a:t>C3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ru-RU" sz="1200" b="1">
                <a:solidFill>
                  <a:srgbClr val="000066"/>
                </a:solidFill>
                <a:latin typeface="Arial" panose="020B0604020202020204" pitchFamily="34" charset="0"/>
              </a:rPr>
              <a:t>C4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ru-RU" sz="1200" b="1">
                <a:solidFill>
                  <a:srgbClr val="000066"/>
                </a:solidFill>
                <a:latin typeface="Arial" panose="020B0604020202020204" pitchFamily="34" charset="0"/>
              </a:rPr>
              <a:t>Ceruloplasmin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ru-RU" sz="1200" b="1">
                <a:solidFill>
                  <a:srgbClr val="000066"/>
                </a:solidFill>
                <a:latin typeface="Arial" panose="020B0604020202020204" pitchFamily="34" charset="0"/>
              </a:rPr>
              <a:t>CRP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ru-RU" sz="1200" b="1">
                <a:solidFill>
                  <a:srgbClr val="000066"/>
                </a:solidFill>
                <a:latin typeface="Arial" panose="020B0604020202020204" pitchFamily="34" charset="0"/>
              </a:rPr>
              <a:t>CRP  Ultra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ru-RU" sz="1200" b="1">
                <a:solidFill>
                  <a:srgbClr val="000066"/>
                </a:solidFill>
                <a:latin typeface="Arial" panose="020B0604020202020204" pitchFamily="34" charset="0"/>
              </a:rPr>
              <a:t>CRP wide range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ru-RU" sz="1200" b="1">
                <a:solidFill>
                  <a:srgbClr val="000066"/>
                </a:solidFill>
                <a:latin typeface="Arial" panose="020B0604020202020204" pitchFamily="34" charset="0"/>
              </a:rPr>
              <a:t>D-Dimer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ru-RU" sz="1200" b="1">
                <a:solidFill>
                  <a:srgbClr val="000066"/>
                </a:solidFill>
                <a:latin typeface="Arial" panose="020B0604020202020204" pitchFamily="34" charset="0"/>
              </a:rPr>
              <a:t>Ferritin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ru-RU" sz="1200" b="1">
                <a:solidFill>
                  <a:srgbClr val="000066"/>
                </a:solidFill>
                <a:latin typeface="Arial" panose="020B0604020202020204" pitchFamily="34" charset="0"/>
              </a:rPr>
              <a:t>Haptoglobin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ru-RU" sz="1200" b="1">
                <a:solidFill>
                  <a:srgbClr val="000066"/>
                </a:solidFill>
                <a:latin typeface="Arial" panose="020B0604020202020204" pitchFamily="34" charset="0"/>
              </a:rPr>
              <a:t>IgA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ru-RU" sz="1200" b="1">
                <a:solidFill>
                  <a:srgbClr val="000066"/>
                </a:solidFill>
                <a:latin typeface="Arial" panose="020B0604020202020204" pitchFamily="34" charset="0"/>
              </a:rPr>
              <a:t>IgE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ru-RU" sz="1200" b="1">
                <a:solidFill>
                  <a:srgbClr val="000066"/>
                </a:solidFill>
                <a:latin typeface="Arial" panose="020B0604020202020204" pitchFamily="34" charset="0"/>
              </a:rPr>
              <a:t>IgG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ru-RU" sz="1200" b="1">
                <a:solidFill>
                  <a:srgbClr val="000066"/>
                </a:solidFill>
                <a:latin typeface="Arial" panose="020B0604020202020204" pitchFamily="34" charset="0"/>
              </a:rPr>
              <a:t>IgM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ru-RU" sz="1200" b="1">
                <a:solidFill>
                  <a:srgbClr val="000066"/>
                </a:solidFill>
                <a:latin typeface="Arial" panose="020B0604020202020204" pitchFamily="34" charset="0"/>
              </a:rPr>
              <a:t>Lp (a)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ru-RU" sz="1200">
                <a:solidFill>
                  <a:srgbClr val="000066"/>
                </a:solidFill>
                <a:latin typeface="Arial" panose="020B0604020202020204" pitchFamily="34" charset="0"/>
              </a:rPr>
              <a:t>Myoglobin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ru-RU" sz="1200">
                <a:solidFill>
                  <a:srgbClr val="000066"/>
                </a:solidFill>
                <a:latin typeface="Arial" panose="020B0604020202020204" pitchFamily="34" charset="0"/>
              </a:rPr>
              <a:t>Prealbumin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ru-RU" sz="1200" b="1">
                <a:solidFill>
                  <a:srgbClr val="000066"/>
                </a:solidFill>
                <a:latin typeface="Arial" panose="020B0604020202020204" pitchFamily="34" charset="0"/>
              </a:rPr>
              <a:t>Transferrin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ru-RU" sz="1200" b="1">
                <a:solidFill>
                  <a:srgbClr val="000066"/>
                </a:solidFill>
                <a:latin typeface="Arial" panose="020B0604020202020204" pitchFamily="34" charset="0"/>
              </a:rPr>
              <a:t>RF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ru-RU" sz="1200" b="1">
                <a:solidFill>
                  <a:srgbClr val="000066"/>
                </a:solidFill>
                <a:latin typeface="Arial" panose="020B0604020202020204" pitchFamily="34" charset="0"/>
              </a:rPr>
              <a:t>k &amp; l Light Chain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altLang="ru-RU" sz="12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6400800" y="1230313"/>
            <a:ext cx="1752600" cy="542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5888" indent="-115888">
              <a:spcBef>
                <a:spcPct val="20000"/>
              </a:spcBef>
              <a:buChar char="•"/>
              <a:tabLst>
                <a:tab pos="1714500" algn="ct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714500" algn="ct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714500" algn="ct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714500" algn="ct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714500" algn="ct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14500" algn="ct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14500" algn="ct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14500" algn="ct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14500" algn="ct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spcAft>
                <a:spcPct val="25000"/>
              </a:spcAft>
              <a:buFontTx/>
              <a:buNone/>
            </a:pPr>
            <a:r>
              <a:rPr lang="en-US" altLang="ru-RU" sz="1200" b="1">
                <a:solidFill>
                  <a:srgbClr val="000066"/>
                </a:solidFill>
              </a:rPr>
              <a:t>	</a:t>
            </a:r>
            <a:r>
              <a:rPr lang="ru-RU" altLang="ru-RU" sz="1200" b="1">
                <a:solidFill>
                  <a:srgbClr val="000066"/>
                </a:solidFill>
              </a:rPr>
              <a:t>Лекарства в крови</a:t>
            </a:r>
            <a:endParaRPr lang="en-US" altLang="ru-RU" sz="1200" u="sng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ct val="25000"/>
              </a:spcAft>
              <a:buFontTx/>
              <a:buNone/>
            </a:pPr>
            <a:r>
              <a:rPr lang="en-US" altLang="ru-RU" sz="1200">
                <a:solidFill>
                  <a:srgbClr val="000066"/>
                </a:solidFill>
                <a:latin typeface="Arial" panose="020B0604020202020204" pitchFamily="34" charset="0"/>
              </a:rPr>
              <a:t>   Amphetamines</a:t>
            </a:r>
            <a:br>
              <a:rPr lang="en-US" altLang="ru-RU" sz="1200">
                <a:solidFill>
                  <a:srgbClr val="000066"/>
                </a:solidFill>
                <a:latin typeface="Arial" panose="020B0604020202020204" pitchFamily="34" charset="0"/>
              </a:rPr>
            </a:br>
            <a:r>
              <a:rPr lang="en-US" altLang="ru-RU" sz="1200">
                <a:solidFill>
                  <a:srgbClr val="000066"/>
                </a:solidFill>
                <a:latin typeface="Arial" panose="020B0604020202020204" pitchFamily="34" charset="0"/>
              </a:rPr>
              <a:t>Barbiturates </a:t>
            </a:r>
            <a:br>
              <a:rPr lang="en-US" altLang="ru-RU" sz="1200">
                <a:solidFill>
                  <a:srgbClr val="000066"/>
                </a:solidFill>
                <a:latin typeface="Arial" panose="020B0604020202020204" pitchFamily="34" charset="0"/>
              </a:rPr>
            </a:br>
            <a:r>
              <a:rPr lang="en-US" altLang="ru-RU" sz="1200">
                <a:solidFill>
                  <a:srgbClr val="000066"/>
                </a:solidFill>
                <a:latin typeface="Arial" panose="020B0604020202020204" pitchFamily="34" charset="0"/>
              </a:rPr>
              <a:t>Benzodiazepine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ru-RU" sz="1200">
                <a:solidFill>
                  <a:srgbClr val="000066"/>
                </a:solidFill>
                <a:latin typeface="Arial" panose="020B0604020202020204" pitchFamily="34" charset="0"/>
              </a:rPr>
              <a:t>   THC 50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ru-RU" sz="1200">
                <a:solidFill>
                  <a:srgbClr val="000066"/>
                </a:solidFill>
                <a:latin typeface="Arial" panose="020B0604020202020204" pitchFamily="34" charset="0"/>
              </a:rPr>
              <a:t>	Cocaine</a:t>
            </a:r>
            <a:br>
              <a:rPr lang="en-US" altLang="ru-RU" sz="1200">
                <a:solidFill>
                  <a:srgbClr val="000066"/>
                </a:solidFill>
                <a:latin typeface="Arial" panose="020B0604020202020204" pitchFamily="34" charset="0"/>
              </a:rPr>
            </a:br>
            <a:r>
              <a:rPr lang="en-US" altLang="ru-RU" sz="1200">
                <a:solidFill>
                  <a:srgbClr val="000066"/>
                </a:solidFill>
                <a:latin typeface="Arial" panose="020B0604020202020204" pitchFamily="34" charset="0"/>
              </a:rPr>
              <a:t>Opiates (300, 2000)</a:t>
            </a:r>
            <a:br>
              <a:rPr lang="en-US" altLang="ru-RU" sz="1200">
                <a:solidFill>
                  <a:srgbClr val="000066"/>
                </a:solidFill>
                <a:latin typeface="Arial" panose="020B0604020202020204" pitchFamily="34" charset="0"/>
              </a:rPr>
            </a:br>
            <a:r>
              <a:rPr lang="en-US" altLang="ru-RU" sz="1200">
                <a:solidFill>
                  <a:srgbClr val="000066"/>
                </a:solidFill>
                <a:latin typeface="Arial" panose="020B0604020202020204" pitchFamily="34" charset="0"/>
              </a:rPr>
              <a:t>PCP/Phencyclidine</a:t>
            </a:r>
            <a:br>
              <a:rPr lang="en-US" altLang="ru-RU" sz="1200">
                <a:solidFill>
                  <a:srgbClr val="000066"/>
                </a:solidFill>
                <a:latin typeface="Arial" panose="020B0604020202020204" pitchFamily="34" charset="0"/>
              </a:rPr>
            </a:br>
            <a:r>
              <a:rPr lang="en-US" altLang="ru-RU" sz="1200">
                <a:solidFill>
                  <a:srgbClr val="000066"/>
                </a:solidFill>
                <a:latin typeface="Arial" panose="020B0604020202020204" pitchFamily="34" charset="0"/>
              </a:rPr>
              <a:t>Propoxyphene</a:t>
            </a:r>
            <a:br>
              <a:rPr lang="en-US" altLang="ru-RU" sz="1200">
                <a:solidFill>
                  <a:srgbClr val="000066"/>
                </a:solidFill>
                <a:latin typeface="Arial" panose="020B0604020202020204" pitchFamily="34" charset="0"/>
              </a:rPr>
            </a:br>
            <a:r>
              <a:rPr lang="en-US" altLang="ru-RU" sz="1200">
                <a:solidFill>
                  <a:srgbClr val="000066"/>
                </a:solidFill>
                <a:latin typeface="Arial" panose="020B0604020202020204" pitchFamily="34" charset="0"/>
              </a:rPr>
              <a:t>Methadone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ru-RU" sz="1200">
                <a:solidFill>
                  <a:srgbClr val="000066"/>
                </a:solidFill>
                <a:latin typeface="Arial" panose="020B0604020202020204" pitchFamily="34" charset="0"/>
              </a:rPr>
              <a:t>   Ethanol (S/ P/ U)</a:t>
            </a:r>
            <a:br>
              <a:rPr lang="en-US" altLang="ru-RU" sz="1200">
                <a:solidFill>
                  <a:srgbClr val="000066"/>
                </a:solidFill>
                <a:latin typeface="Arial" panose="020B0604020202020204" pitchFamily="34" charset="0"/>
              </a:rPr>
            </a:br>
            <a:endParaRPr lang="en-US" altLang="ru-RU" sz="120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ru-RU" sz="1200" b="1">
                <a:solidFill>
                  <a:srgbClr val="000066"/>
                </a:solidFill>
                <a:latin typeface="Arial" panose="020B0604020202020204" pitchFamily="34" charset="0"/>
              </a:rPr>
              <a:t> 	</a:t>
            </a:r>
            <a:r>
              <a:rPr lang="en-US" altLang="ru-RU" sz="1200">
                <a:solidFill>
                  <a:srgbClr val="000066"/>
                </a:solidFill>
                <a:latin typeface="Arial" panose="020B0604020202020204" pitchFamily="34" charset="0"/>
              </a:rPr>
              <a:t>Carbamazepine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ru-RU" sz="1200">
                <a:solidFill>
                  <a:srgbClr val="000066"/>
                </a:solidFill>
                <a:latin typeface="Arial" panose="020B0604020202020204" pitchFamily="34" charset="0"/>
              </a:rPr>
              <a:t>	Phenobarbital</a:t>
            </a:r>
            <a:br>
              <a:rPr lang="en-US" altLang="ru-RU" sz="1200">
                <a:solidFill>
                  <a:srgbClr val="000066"/>
                </a:solidFill>
                <a:latin typeface="Arial" panose="020B0604020202020204" pitchFamily="34" charset="0"/>
              </a:rPr>
            </a:br>
            <a:r>
              <a:rPr lang="en-US" altLang="ru-RU" sz="1200">
                <a:solidFill>
                  <a:srgbClr val="000066"/>
                </a:solidFill>
                <a:latin typeface="Arial" panose="020B0604020202020204" pitchFamily="34" charset="0"/>
              </a:rPr>
              <a:t>Theophylline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ru-RU" sz="1200">
                <a:solidFill>
                  <a:srgbClr val="000066"/>
                </a:solidFill>
                <a:latin typeface="Arial" panose="020B0604020202020204" pitchFamily="34" charset="0"/>
              </a:rPr>
              <a:t>	Phenytoin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ru-RU" sz="1200">
                <a:solidFill>
                  <a:srgbClr val="000066"/>
                </a:solidFill>
                <a:latin typeface="Arial" panose="020B0604020202020204" pitchFamily="34" charset="0"/>
              </a:rPr>
              <a:t>	Digoxin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ru-RU" sz="1200">
                <a:solidFill>
                  <a:srgbClr val="000066"/>
                </a:solidFill>
                <a:latin typeface="Arial" panose="020B0604020202020204" pitchFamily="34" charset="0"/>
              </a:rPr>
              <a:t>	Digitoxin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ru-RU" sz="1200">
                <a:solidFill>
                  <a:srgbClr val="000066"/>
                </a:solidFill>
                <a:latin typeface="Arial" panose="020B0604020202020204" pitchFamily="34" charset="0"/>
              </a:rPr>
              <a:t>	Valproic Acid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ru-RU" sz="1200">
                <a:solidFill>
                  <a:srgbClr val="000066"/>
                </a:solidFill>
                <a:latin typeface="Arial" panose="020B0604020202020204" pitchFamily="34" charset="0"/>
              </a:rPr>
              <a:t>   Gentamicin*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altLang="ru-RU" sz="120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ru-RU" sz="12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r>
              <a:rPr lang="ru-RU" altLang="ru-RU" sz="1200">
                <a:solidFill>
                  <a:srgbClr val="000066"/>
                </a:solidFill>
                <a:latin typeface="Arial" panose="020B0604020202020204" pitchFamily="34" charset="0"/>
              </a:rPr>
              <a:t>Другие</a:t>
            </a:r>
            <a:endParaRPr lang="en-US" altLang="ru-RU" sz="1200" u="sng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ru-RU" sz="1200">
                <a:solidFill>
                  <a:srgbClr val="000066"/>
                </a:solidFill>
                <a:latin typeface="Arial" panose="020B0604020202020204" pitchFamily="34" charset="0"/>
              </a:rPr>
              <a:t>	HbA1C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ru-RU" sz="1200">
                <a:solidFill>
                  <a:srgbClr val="000066"/>
                </a:solidFill>
                <a:latin typeface="Arial" panose="020B0604020202020204" pitchFamily="34" charset="0"/>
              </a:rPr>
              <a:t>	Fructosamine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ru-RU" sz="120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r>
              <a:rPr lang="en-US" altLang="ru-RU" sz="1200" b="1">
                <a:solidFill>
                  <a:srgbClr val="000066"/>
                </a:solidFill>
                <a:latin typeface="Arial" panose="020B0604020202020204" pitchFamily="34" charset="0"/>
              </a:rPr>
              <a:t>Microalbumin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None/>
            </a:pPr>
            <a:endParaRPr lang="en-US" altLang="ru-RU" sz="12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228600" y="1117600"/>
            <a:ext cx="1643063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884363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884363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8843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8843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843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843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843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843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843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ru-RU" altLang="ru-RU" sz="1400" i="1">
                <a:solidFill>
                  <a:srgbClr val="FF0000"/>
                </a:solidFill>
                <a:latin typeface="Arial" panose="020B0604020202020204" pitchFamily="34" charset="0"/>
              </a:rPr>
              <a:t>Биохимия крови</a:t>
            </a:r>
            <a:endParaRPr lang="en-US" altLang="ru-RU" sz="1400" i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ru-RU" sz="1200">
                <a:solidFill>
                  <a:srgbClr val="000066"/>
                </a:solidFill>
                <a:latin typeface="Arial" panose="020B0604020202020204" pitchFamily="34" charset="0"/>
              </a:rPr>
              <a:t>Acid Phosphatase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ru-RU" sz="1200" b="1">
                <a:solidFill>
                  <a:srgbClr val="000066"/>
                </a:solidFill>
                <a:latin typeface="Arial" panose="020B0604020202020204" pitchFamily="34" charset="0"/>
              </a:rPr>
              <a:t>Albumin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ru-RU" sz="1200">
                <a:solidFill>
                  <a:srgbClr val="000066"/>
                </a:solidFill>
                <a:latin typeface="Arial" panose="020B0604020202020204" pitchFamily="34" charset="0"/>
              </a:rPr>
              <a:t>Alkaline Phosphatase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ru-RU" sz="1200">
                <a:solidFill>
                  <a:srgbClr val="000066"/>
                </a:solidFill>
                <a:latin typeface="Arial" panose="020B0604020202020204" pitchFamily="34" charset="0"/>
              </a:rPr>
              <a:t>ALT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ru-RU" sz="1200">
                <a:solidFill>
                  <a:srgbClr val="000066"/>
                </a:solidFill>
                <a:latin typeface="Arial" panose="020B0604020202020204" pitchFamily="34" charset="0"/>
              </a:rPr>
              <a:t>AST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ru-RU" sz="1200">
                <a:solidFill>
                  <a:srgbClr val="000066"/>
                </a:solidFill>
                <a:latin typeface="Arial" panose="020B0604020202020204" pitchFamily="34" charset="0"/>
              </a:rPr>
              <a:t>Amylase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ru-RU" sz="1200">
                <a:solidFill>
                  <a:srgbClr val="000066"/>
                </a:solidFill>
                <a:latin typeface="Arial" panose="020B0604020202020204" pitchFamily="34" charset="0"/>
              </a:rPr>
              <a:t>Alpha Amylase 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ru-RU" sz="1200">
                <a:solidFill>
                  <a:srgbClr val="000066"/>
                </a:solidFill>
                <a:latin typeface="Arial" panose="020B0604020202020204" pitchFamily="34" charset="0"/>
              </a:rPr>
              <a:t>(pancreatic)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ru-RU" sz="1200">
                <a:solidFill>
                  <a:srgbClr val="000066"/>
                </a:solidFill>
                <a:latin typeface="Arial" panose="020B0604020202020204" pitchFamily="34" charset="0"/>
              </a:rPr>
              <a:t>Ammonia*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ru-RU" sz="1200">
                <a:solidFill>
                  <a:srgbClr val="000066"/>
                </a:solidFill>
                <a:latin typeface="Arial" panose="020B0604020202020204" pitchFamily="34" charset="0"/>
              </a:rPr>
              <a:t>Bilirubin, Total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ru-RU" sz="1200">
                <a:solidFill>
                  <a:srgbClr val="000066"/>
                </a:solidFill>
                <a:latin typeface="Arial" panose="020B0604020202020204" pitchFamily="34" charset="0"/>
              </a:rPr>
              <a:t>Bilirubin, Direct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ru-RU" sz="1200">
                <a:solidFill>
                  <a:srgbClr val="000066"/>
                </a:solidFill>
                <a:latin typeface="Arial" panose="020B0604020202020204" pitchFamily="34" charset="0"/>
              </a:rPr>
              <a:t>Bilirubin, Neonatal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ru-RU" sz="1200">
                <a:solidFill>
                  <a:srgbClr val="000066"/>
                </a:solidFill>
                <a:latin typeface="Arial" panose="020B0604020202020204" pitchFamily="34" charset="0"/>
              </a:rPr>
              <a:t>Bile Acid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ru-RU" sz="1200">
                <a:solidFill>
                  <a:srgbClr val="000066"/>
                </a:solidFill>
                <a:latin typeface="Arial" panose="020B0604020202020204" pitchFamily="34" charset="0"/>
              </a:rPr>
              <a:t>CO</a:t>
            </a:r>
            <a:r>
              <a:rPr lang="en-US" altLang="ru-RU" sz="1000">
                <a:solidFill>
                  <a:srgbClr val="000066"/>
                </a:solidFill>
                <a:latin typeface="Arial" panose="020B0604020202020204" pitchFamily="34" charset="0"/>
              </a:rPr>
              <a:t>2</a:t>
            </a:r>
            <a:r>
              <a:rPr lang="en-US" altLang="ru-RU" sz="120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ru-RU" sz="1200">
                <a:solidFill>
                  <a:srgbClr val="000066"/>
                </a:solidFill>
                <a:latin typeface="Arial" panose="020B0604020202020204" pitchFamily="34" charset="0"/>
              </a:rPr>
              <a:t>CK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ru-RU" sz="1200">
                <a:solidFill>
                  <a:srgbClr val="000066"/>
                </a:solidFill>
                <a:latin typeface="Arial" panose="020B0604020202020204" pitchFamily="34" charset="0"/>
              </a:rPr>
              <a:t>CK-MB UV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ru-RU" sz="1200">
                <a:solidFill>
                  <a:srgbClr val="000066"/>
                </a:solidFill>
                <a:latin typeface="Arial" panose="020B0604020202020204" pitchFamily="34" charset="0"/>
              </a:rPr>
              <a:t>Calcium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ru-RU" sz="1200">
                <a:solidFill>
                  <a:srgbClr val="000066"/>
                </a:solidFill>
                <a:latin typeface="Arial" panose="020B0604020202020204" pitchFamily="34" charset="0"/>
              </a:rPr>
              <a:t>Cholinesterase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000066"/>
                </a:solidFill>
                <a:latin typeface="Arial" panose="020B0604020202020204" pitchFamily="34" charset="0"/>
              </a:rPr>
              <a:t>медь</a:t>
            </a:r>
            <a:endParaRPr lang="en-US" altLang="ru-RU" sz="120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ru-RU" sz="1200">
                <a:solidFill>
                  <a:srgbClr val="000066"/>
                </a:solidFill>
                <a:latin typeface="Arial" panose="020B0604020202020204" pitchFamily="34" charset="0"/>
              </a:rPr>
              <a:t>Creatinine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2057400" y="1295400"/>
            <a:ext cx="1201738" cy="413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884363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884363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8843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8843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843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843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843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843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843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ru-RU" sz="1200" dirty="0">
                <a:solidFill>
                  <a:srgbClr val="000066"/>
                </a:solidFill>
                <a:latin typeface="Arial" panose="020B0604020202020204" pitchFamily="34" charset="0"/>
              </a:rPr>
              <a:t>Cholesterol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ru-RU" sz="1200" dirty="0">
                <a:solidFill>
                  <a:srgbClr val="000066"/>
                </a:solidFill>
                <a:latin typeface="Arial" panose="020B0604020202020204" pitchFamily="34" charset="0"/>
              </a:rPr>
              <a:t>GGT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ru-RU" sz="1200" dirty="0">
                <a:solidFill>
                  <a:srgbClr val="000066"/>
                </a:solidFill>
                <a:latin typeface="Arial" panose="020B0604020202020204" pitchFamily="34" charset="0"/>
              </a:rPr>
              <a:t>Glucose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ru-RU" sz="1200" dirty="0">
                <a:solidFill>
                  <a:srgbClr val="000066"/>
                </a:solidFill>
                <a:latin typeface="Arial" panose="020B0604020202020204" pitchFamily="34" charset="0"/>
              </a:rPr>
              <a:t>Iron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ru-RU" sz="1200" dirty="0">
                <a:solidFill>
                  <a:srgbClr val="000066"/>
                </a:solidFill>
                <a:latin typeface="Arial" panose="020B0604020202020204" pitchFamily="34" charset="0"/>
              </a:rPr>
              <a:t>LD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ru-RU" sz="1200" dirty="0">
                <a:solidFill>
                  <a:srgbClr val="000066"/>
                </a:solidFill>
                <a:latin typeface="Arial" panose="020B0604020202020204" pitchFamily="34" charset="0"/>
              </a:rPr>
              <a:t>Lactic Acid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ru-RU" sz="1200" dirty="0">
                <a:solidFill>
                  <a:srgbClr val="000066"/>
                </a:solidFill>
                <a:latin typeface="Arial" panose="020B0604020202020204" pitchFamily="34" charset="0"/>
              </a:rPr>
              <a:t>D HDL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ru-RU" sz="1200" dirty="0">
                <a:solidFill>
                  <a:srgbClr val="000066"/>
                </a:solidFill>
                <a:latin typeface="Arial" panose="020B0604020202020204" pitchFamily="34" charset="0"/>
              </a:rPr>
              <a:t>D LDL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ru-RU" sz="1200" dirty="0">
                <a:solidFill>
                  <a:srgbClr val="000066"/>
                </a:solidFill>
                <a:latin typeface="Arial" panose="020B0604020202020204" pitchFamily="34" charset="0"/>
              </a:rPr>
              <a:t>Lipase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ru-RU" sz="1200" dirty="0">
                <a:solidFill>
                  <a:srgbClr val="000066"/>
                </a:solidFill>
                <a:latin typeface="Arial" panose="020B0604020202020204" pitchFamily="34" charset="0"/>
              </a:rPr>
              <a:t>Magnesium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ru-RU" sz="1200" dirty="0">
                <a:solidFill>
                  <a:srgbClr val="000066"/>
                </a:solidFill>
                <a:latin typeface="Arial" panose="020B0604020202020204" pitchFamily="34" charset="0"/>
              </a:rPr>
              <a:t>Phosphorus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ru-RU" sz="1200" dirty="0">
                <a:solidFill>
                  <a:srgbClr val="000066"/>
                </a:solidFill>
                <a:latin typeface="Arial" panose="020B0604020202020204" pitchFamily="34" charset="0"/>
              </a:rPr>
              <a:t>TIBC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ru-RU" sz="1200" dirty="0">
                <a:solidFill>
                  <a:srgbClr val="000066"/>
                </a:solidFill>
                <a:latin typeface="Arial" panose="020B0604020202020204" pitchFamily="34" charset="0"/>
              </a:rPr>
              <a:t>Triglyceride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ru-RU" sz="1200" b="1" dirty="0">
                <a:solidFill>
                  <a:srgbClr val="000066"/>
                </a:solidFill>
                <a:latin typeface="Arial" panose="020B0604020202020204" pitchFamily="34" charset="0"/>
              </a:rPr>
              <a:t>Total Protein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ru-RU" sz="1200" b="1" dirty="0">
                <a:solidFill>
                  <a:srgbClr val="000066"/>
                </a:solidFill>
                <a:latin typeface="Arial" panose="020B0604020202020204" pitchFamily="34" charset="0"/>
              </a:rPr>
              <a:t>Urea Nitrogen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ru-RU" sz="1200" dirty="0">
                <a:solidFill>
                  <a:srgbClr val="000066"/>
                </a:solidFill>
                <a:latin typeface="Arial" panose="020B0604020202020204" pitchFamily="34" charset="0"/>
              </a:rPr>
              <a:t>Uric Acid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ru-RU" sz="1200" dirty="0">
                <a:solidFill>
                  <a:srgbClr val="000066"/>
                </a:solidFill>
                <a:latin typeface="Arial" panose="020B0604020202020204" pitchFamily="34" charset="0"/>
              </a:rPr>
              <a:t>UIBC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ru-RU" sz="1200" dirty="0">
                <a:solidFill>
                  <a:srgbClr val="000066"/>
                </a:solidFill>
                <a:latin typeface="Arial" panose="020B0604020202020204" pitchFamily="34" charset="0"/>
              </a:rPr>
              <a:t>Zinc**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ru-RU" sz="1200" dirty="0">
                <a:solidFill>
                  <a:srgbClr val="000066"/>
                </a:solidFill>
                <a:latin typeface="Arial" panose="020B0604020202020204" pitchFamily="34" charset="0"/>
              </a:rPr>
              <a:t>Glucose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ru-RU" sz="1200" b="1" dirty="0">
                <a:solidFill>
                  <a:srgbClr val="000066"/>
                </a:solidFill>
                <a:latin typeface="Arial" panose="020B0604020202020204" pitchFamily="34" charset="0"/>
              </a:rPr>
              <a:t>Protein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908175" y="692150"/>
            <a:ext cx="6450013" cy="396875"/>
          </a:xfrm>
          <a:prstGeom prst="rect">
            <a:avLst/>
          </a:prstGeom>
          <a:solidFill>
            <a:srgbClr val="99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2000" b="1" i="1"/>
              <a:t>9</a:t>
            </a:r>
            <a:r>
              <a:rPr lang="ru-RU" altLang="ru-RU" sz="2000" b="1" i="1"/>
              <a:t>5 адаптированных тестов</a:t>
            </a:r>
            <a:endParaRPr lang="en-US" altLang="ru-RU" sz="2000" b="1" i="1"/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7696200" y="5562600"/>
            <a:ext cx="825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0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80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600" smtClean="0"/>
              <a:t>Новые термины</a:t>
            </a:r>
          </a:p>
        </p:txBody>
      </p:sp>
      <p:sp>
        <p:nvSpPr>
          <p:cNvPr id="34819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497888" cy="5181600"/>
          </a:xfrm>
        </p:spPr>
        <p:txBody>
          <a:bodyPr/>
          <a:lstStyle/>
          <a:p>
            <a:pPr marL="338138" indent="-338138" eaLnBrk="1" hangingPunct="1">
              <a:spcBef>
                <a:spcPts val="7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altLang="ru-RU" sz="2800" dirty="0" smtClean="0"/>
              <a:t>Пептиды</a:t>
            </a:r>
          </a:p>
          <a:p>
            <a:pPr marL="338138" indent="-338138" eaLnBrk="1" hangingPunct="1">
              <a:spcBef>
                <a:spcPts val="7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altLang="ru-RU" sz="2800" dirty="0" smtClean="0"/>
              <a:t>Полипептиды</a:t>
            </a:r>
          </a:p>
          <a:p>
            <a:pPr marL="338138" indent="-338138" eaLnBrk="1" hangingPunct="1">
              <a:spcBef>
                <a:spcPts val="7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altLang="ru-RU" sz="2800" dirty="0" smtClean="0"/>
              <a:t>Протеины</a:t>
            </a:r>
          </a:p>
          <a:p>
            <a:pPr marL="338138" indent="-338138" eaLnBrk="1" hangingPunct="1">
              <a:spcBef>
                <a:spcPts val="7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altLang="ru-RU" sz="2800" dirty="0" smtClean="0"/>
              <a:t>Простые и сложные белки</a:t>
            </a:r>
          </a:p>
          <a:p>
            <a:pPr marL="338138" indent="-338138" eaLnBrk="1" hangingPunct="1">
              <a:spcBef>
                <a:spcPts val="7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altLang="ru-RU" sz="2800" dirty="0" err="1" smtClean="0"/>
              <a:t>Конформация</a:t>
            </a:r>
            <a:endParaRPr lang="ru-RU" altLang="ru-RU" sz="2800" dirty="0" smtClean="0"/>
          </a:p>
          <a:p>
            <a:pPr marL="338138" indent="-338138" eaLnBrk="1" hangingPunct="1">
              <a:spcBef>
                <a:spcPts val="7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altLang="ru-RU" sz="2800" dirty="0" err="1" smtClean="0"/>
              <a:t>Нативность</a:t>
            </a:r>
            <a:endParaRPr lang="ru-RU" altLang="ru-RU" sz="2800" dirty="0" smtClean="0"/>
          </a:p>
          <a:p>
            <a:pPr marL="338138" indent="-338138" eaLnBrk="1" hangingPunct="1">
              <a:spcBef>
                <a:spcPts val="7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altLang="ru-RU" sz="2800" dirty="0" err="1" smtClean="0"/>
              <a:t>Высаливание</a:t>
            </a:r>
            <a:endParaRPr lang="ru-RU" altLang="ru-RU" sz="2800" dirty="0" smtClean="0"/>
          </a:p>
          <a:p>
            <a:pPr marL="338138" indent="-338138" eaLnBrk="1" hangingPunct="1">
              <a:spcBef>
                <a:spcPts val="7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altLang="ru-RU" sz="2800" dirty="0" err="1" smtClean="0"/>
              <a:t>Протеолиз</a:t>
            </a:r>
            <a:endParaRPr lang="ru-RU" altLang="ru-RU" sz="2800" dirty="0" smtClean="0"/>
          </a:p>
          <a:p>
            <a:pPr marL="338138" indent="-338138" eaLnBrk="1" hangingPunct="1">
              <a:spcBef>
                <a:spcPts val="7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ru-RU" altLang="ru-RU" sz="2800" dirty="0" smtClean="0"/>
              <a:t>Денатурация</a:t>
            </a:r>
          </a:p>
          <a:p>
            <a:pPr marL="338138" indent="-338138" eaLnBrk="1" hangingPunct="1">
              <a:spcBef>
                <a:spcPts val="7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ru-RU" altLang="ru-RU" sz="2800" dirty="0" smtClean="0"/>
          </a:p>
          <a:p>
            <a:pPr marL="338138" indent="-338138" eaLnBrk="1" hangingPunct="1">
              <a:spcBef>
                <a:spcPts val="7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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ru-RU" altLang="ru-RU" sz="2800" dirty="0" smtClean="0"/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685800" y="76200"/>
            <a:ext cx="8153400" cy="1219200"/>
          </a:xfrm>
        </p:spPr>
        <p:txBody>
          <a:bodyPr/>
          <a:lstStyle/>
          <a:p>
            <a:r>
              <a:rPr lang="ru-RU" altLang="ru-RU" sz="3600" i="1" smtClean="0">
                <a:solidFill>
                  <a:schemeClr val="accent2"/>
                </a:solidFill>
              </a:rPr>
              <a:t>Учебные вопросы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381000" y="1219200"/>
            <a:ext cx="8382000" cy="5410200"/>
          </a:xfrm>
        </p:spPr>
        <p:txBody>
          <a:bodyPr/>
          <a:lstStyle/>
          <a:p>
            <a:r>
              <a:rPr lang="ru-RU" altLang="ru-RU" smtClean="0"/>
              <a:t>Биохимия как наука</a:t>
            </a:r>
          </a:p>
          <a:p>
            <a:r>
              <a:rPr lang="ru-RU" altLang="ru-RU" smtClean="0"/>
              <a:t>Строение аминокислот и белков</a:t>
            </a:r>
          </a:p>
          <a:p>
            <a:r>
              <a:rPr lang="ru-RU" altLang="ru-RU" smtClean="0"/>
              <a:t>Образование пептидных связей</a:t>
            </a:r>
          </a:p>
          <a:p>
            <a:r>
              <a:rPr lang="ru-RU" altLang="ru-RU" smtClean="0"/>
              <a:t>Виды связей в молекуле белка</a:t>
            </a:r>
          </a:p>
          <a:p>
            <a:r>
              <a:rPr lang="ru-RU" altLang="ru-RU" smtClean="0"/>
              <a:t>Уровни организации белковой молекулы</a:t>
            </a:r>
          </a:p>
          <a:p>
            <a:r>
              <a:rPr lang="ru-RU" altLang="ru-RU" smtClean="0"/>
              <a:t>Методы разделения белков</a:t>
            </a:r>
          </a:p>
          <a:p>
            <a:r>
              <a:rPr lang="ru-RU" altLang="ru-RU" smtClean="0"/>
              <a:t>Классификации белков</a:t>
            </a:r>
          </a:p>
          <a:p>
            <a:r>
              <a:rPr lang="ru-RU" altLang="ru-RU" smtClean="0"/>
              <a:t>Функции белков</a:t>
            </a:r>
          </a:p>
          <a:p>
            <a:r>
              <a:rPr lang="ru-RU" altLang="ru-RU" smtClean="0"/>
              <a:t>Денатурация и нативность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chemeClr val="accent2"/>
                </a:solidFill>
              </a:rPr>
              <a:t>БЕЛОК = ПРОТЕИН</a:t>
            </a:r>
            <a:endParaRPr lang="ru-RU" altLang="ru-RU" smtClean="0"/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143000" y="1828800"/>
            <a:ext cx="7162800" cy="4114800"/>
          </a:xfrm>
        </p:spPr>
        <p:txBody>
          <a:bodyPr/>
          <a:lstStyle/>
          <a:p>
            <a:r>
              <a:rPr lang="ru-RU" altLang="ru-RU" sz="2800" smtClean="0"/>
              <a:t>Линейный гетерополимер. </a:t>
            </a:r>
          </a:p>
          <a:p>
            <a:endParaRPr lang="ru-RU" altLang="ru-RU" sz="2800" smtClean="0"/>
          </a:p>
          <a:p>
            <a:endParaRPr lang="ru-RU" altLang="ru-RU" sz="2800" smtClean="0"/>
          </a:p>
          <a:p>
            <a:r>
              <a:rPr lang="ru-RU" altLang="ru-RU" sz="2800" smtClean="0"/>
              <a:t>Мономеры - аминокислоты.</a:t>
            </a:r>
          </a:p>
          <a:p>
            <a:r>
              <a:rPr lang="ru-RU" altLang="ru-RU" sz="2800" smtClean="0"/>
              <a:t>Связи между аминокислотами - пептидные.</a:t>
            </a:r>
          </a:p>
        </p:txBody>
      </p:sp>
      <p:sp>
        <p:nvSpPr>
          <p:cNvPr id="8196" name="AutoShape 6"/>
          <p:cNvSpPr>
            <a:spLocks noChangeArrowheads="1"/>
          </p:cNvSpPr>
          <p:nvPr/>
        </p:nvSpPr>
        <p:spPr bwMode="auto">
          <a:xfrm>
            <a:off x="1676400" y="3048000"/>
            <a:ext cx="381000" cy="2286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8197" name="AutoShape 10"/>
          <p:cNvSpPr>
            <a:spLocks noChangeArrowheads="1"/>
          </p:cNvSpPr>
          <p:nvPr/>
        </p:nvSpPr>
        <p:spPr bwMode="auto">
          <a:xfrm>
            <a:off x="2057400" y="2895600"/>
            <a:ext cx="304800" cy="381000"/>
          </a:xfrm>
          <a:prstGeom prst="triangle">
            <a:avLst>
              <a:gd name="adj" fmla="val 5000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8198" name="AutoShape 11"/>
          <p:cNvSpPr>
            <a:spLocks noChangeArrowheads="1"/>
          </p:cNvSpPr>
          <p:nvPr/>
        </p:nvSpPr>
        <p:spPr bwMode="auto">
          <a:xfrm>
            <a:off x="2362200" y="2971800"/>
            <a:ext cx="304800" cy="304800"/>
          </a:xfrm>
          <a:prstGeom prst="parallelogram">
            <a:avLst>
              <a:gd name="adj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8199" name="AutoShape 12"/>
          <p:cNvSpPr>
            <a:spLocks noChangeArrowheads="1"/>
          </p:cNvSpPr>
          <p:nvPr/>
        </p:nvSpPr>
        <p:spPr bwMode="auto">
          <a:xfrm>
            <a:off x="2590800" y="28956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00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8200" name="AutoShape 13"/>
          <p:cNvSpPr>
            <a:spLocks noChangeArrowheads="1"/>
          </p:cNvSpPr>
          <p:nvPr/>
        </p:nvSpPr>
        <p:spPr bwMode="auto">
          <a:xfrm>
            <a:off x="2895600" y="2971800"/>
            <a:ext cx="381000" cy="228600"/>
          </a:xfrm>
          <a:prstGeom prst="diamond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8201" name="Oval 14"/>
          <p:cNvSpPr>
            <a:spLocks noChangeArrowheads="1"/>
          </p:cNvSpPr>
          <p:nvPr/>
        </p:nvSpPr>
        <p:spPr bwMode="auto">
          <a:xfrm>
            <a:off x="3276600" y="2971800"/>
            <a:ext cx="381000" cy="304800"/>
          </a:xfrm>
          <a:prstGeom prst="ellipse">
            <a:avLst/>
          </a:pr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8202" name="AutoShape 15"/>
          <p:cNvSpPr>
            <a:spLocks noChangeArrowheads="1"/>
          </p:cNvSpPr>
          <p:nvPr/>
        </p:nvSpPr>
        <p:spPr bwMode="auto">
          <a:xfrm>
            <a:off x="3657600" y="2971800"/>
            <a:ext cx="381000" cy="381000"/>
          </a:xfrm>
          <a:prstGeom prst="octagon">
            <a:avLst>
              <a:gd name="adj" fmla="val 29287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8203" name="AutoShape 16"/>
          <p:cNvSpPr>
            <a:spLocks noChangeArrowheads="1"/>
          </p:cNvSpPr>
          <p:nvPr/>
        </p:nvSpPr>
        <p:spPr bwMode="auto">
          <a:xfrm>
            <a:off x="3962400" y="2971800"/>
            <a:ext cx="381000" cy="457200"/>
          </a:xfrm>
          <a:prstGeom prst="triangle">
            <a:avLst>
              <a:gd name="adj" fmla="val 5000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8204" name="AutoShape 17"/>
          <p:cNvSpPr>
            <a:spLocks noChangeArrowheads="1"/>
          </p:cNvSpPr>
          <p:nvPr/>
        </p:nvSpPr>
        <p:spPr bwMode="auto">
          <a:xfrm>
            <a:off x="4191000" y="3048000"/>
            <a:ext cx="457200" cy="228600"/>
          </a:xfrm>
          <a:prstGeom prst="diamond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8205" name="AutoShape 18"/>
          <p:cNvSpPr>
            <a:spLocks noChangeArrowheads="1"/>
          </p:cNvSpPr>
          <p:nvPr/>
        </p:nvSpPr>
        <p:spPr bwMode="auto">
          <a:xfrm>
            <a:off x="4572000" y="3048000"/>
            <a:ext cx="381000" cy="228600"/>
          </a:xfrm>
          <a:prstGeom prst="parallelogram">
            <a:avLst>
              <a:gd name="adj" fmla="val 4791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8206" name="AutoShape 19"/>
          <p:cNvSpPr>
            <a:spLocks noChangeArrowheads="1"/>
          </p:cNvSpPr>
          <p:nvPr/>
        </p:nvSpPr>
        <p:spPr bwMode="auto">
          <a:xfrm>
            <a:off x="4953000" y="27432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00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8207" name="Oval 20"/>
          <p:cNvSpPr>
            <a:spLocks noChangeArrowheads="1"/>
          </p:cNvSpPr>
          <p:nvPr/>
        </p:nvSpPr>
        <p:spPr bwMode="auto">
          <a:xfrm>
            <a:off x="5334000" y="2895600"/>
            <a:ext cx="457200" cy="2286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8208" name="Oval 21"/>
          <p:cNvSpPr>
            <a:spLocks noChangeArrowheads="1"/>
          </p:cNvSpPr>
          <p:nvPr/>
        </p:nvSpPr>
        <p:spPr bwMode="auto">
          <a:xfrm>
            <a:off x="5791200" y="2895600"/>
            <a:ext cx="381000" cy="2286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8209" name="AutoShape 22"/>
          <p:cNvSpPr>
            <a:spLocks noChangeArrowheads="1"/>
          </p:cNvSpPr>
          <p:nvPr/>
        </p:nvSpPr>
        <p:spPr bwMode="auto">
          <a:xfrm>
            <a:off x="6172200" y="2895600"/>
            <a:ext cx="457200" cy="381000"/>
          </a:xfrm>
          <a:prstGeom prst="octagon">
            <a:avLst>
              <a:gd name="adj" fmla="val 29287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848600" cy="1371600"/>
          </a:xfrm>
        </p:spPr>
        <p:txBody>
          <a:bodyPr/>
          <a:lstStyle/>
          <a:p>
            <a:r>
              <a:rPr lang="ru-RU" altLang="ru-RU" smtClean="0"/>
              <a:t>Вещества белково-пептидной природы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438400"/>
            <a:ext cx="3810000" cy="3657600"/>
          </a:xfrm>
        </p:spPr>
        <p:txBody>
          <a:bodyPr/>
          <a:lstStyle/>
          <a:p>
            <a:r>
              <a:rPr lang="ru-RU" altLang="ru-RU" sz="2800" smtClean="0"/>
              <a:t>Пептиды содержат от двух (дипептид) до 10 (декапептид) мономеров.</a:t>
            </a:r>
          </a:p>
          <a:p>
            <a:r>
              <a:rPr lang="ru-RU" altLang="ru-RU" sz="2800" smtClean="0"/>
              <a:t>Белки (протеины) являются крупными полипептидами.</a:t>
            </a:r>
          </a:p>
        </p:txBody>
      </p:sp>
      <p:graphicFrame>
        <p:nvGraphicFramePr>
          <p:cNvPr id="9220" name="Object 4"/>
          <p:cNvGraphicFramePr>
            <a:graphicFrameLocks noChangeAspect="1"/>
          </p:cNvGraphicFramePr>
          <p:nvPr>
            <p:ph type="chart" sz="half" idx="2"/>
          </p:nvPr>
        </p:nvGraphicFramePr>
        <p:xfrm>
          <a:off x="4648200" y="1981200"/>
          <a:ext cx="38100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Диаграмма" r:id="rId3" imgW="3810361" imgH="4115162" progId="MSGraph.Chart.8">
                  <p:embed followColorScheme="full"/>
                </p:oleObj>
              </mc:Choice>
              <mc:Fallback>
                <p:oleObj name="Диаграмма" r:id="rId3" imgW="3810361" imgH="4115162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981200"/>
                        <a:ext cx="38100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371600"/>
          </a:xfrm>
        </p:spPr>
        <p:txBody>
          <a:bodyPr/>
          <a:lstStyle/>
          <a:p>
            <a:r>
              <a:rPr lang="ru-RU" altLang="ru-RU" sz="4000" b="1" smtClean="0"/>
              <a:t>Мономеры белков </a:t>
            </a:r>
            <a:br>
              <a:rPr lang="ru-RU" altLang="ru-RU" sz="4000" b="1" smtClean="0"/>
            </a:br>
            <a:r>
              <a:rPr lang="ru-RU" altLang="ru-RU" sz="4000" b="1" smtClean="0"/>
              <a:t>(20 кодируемых аминокислот)</a:t>
            </a:r>
            <a:endParaRPr lang="ru-RU" altLang="ru-RU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33600"/>
            <a:ext cx="6858000" cy="4495800"/>
          </a:xfrm>
        </p:spPr>
        <p:txBody>
          <a:bodyPr/>
          <a:lstStyle/>
          <a:p>
            <a:endParaRPr lang="ru-RU" altLang="ru-RU" sz="2400" b="1" smtClean="0">
              <a:solidFill>
                <a:srgbClr val="009999"/>
              </a:solidFill>
              <a:latin typeface="Symbol" panose="05050102010706020507" pitchFamily="18" charset="2"/>
            </a:endParaRPr>
          </a:p>
          <a:p>
            <a:r>
              <a:rPr lang="en-US" altLang="ru-RU" sz="2400" b="1" smtClean="0">
                <a:solidFill>
                  <a:srgbClr val="009999"/>
                </a:solidFill>
                <a:latin typeface="Symbol" panose="05050102010706020507" pitchFamily="18" charset="2"/>
              </a:rPr>
              <a:t>a</a:t>
            </a:r>
            <a:r>
              <a:rPr lang="en-US" altLang="ru-RU" sz="2400" b="1" smtClean="0">
                <a:solidFill>
                  <a:srgbClr val="009999"/>
                </a:solidFill>
              </a:rPr>
              <a:t>,</a:t>
            </a:r>
            <a:r>
              <a:rPr lang="ru-RU" altLang="ru-RU" sz="2400" b="1" smtClean="0">
                <a:solidFill>
                  <a:srgbClr val="009999"/>
                </a:solidFill>
              </a:rPr>
              <a:t> </a:t>
            </a:r>
            <a:r>
              <a:rPr lang="en-US" altLang="ru-RU" sz="2400" b="1" smtClean="0">
                <a:solidFill>
                  <a:srgbClr val="009999"/>
                </a:solidFill>
              </a:rPr>
              <a:t>L-</a:t>
            </a:r>
            <a:r>
              <a:rPr lang="ru-RU" altLang="ru-RU" sz="2400" b="1" smtClean="0">
                <a:solidFill>
                  <a:srgbClr val="009999"/>
                </a:solidFill>
              </a:rPr>
              <a:t>аминокислоты</a:t>
            </a:r>
            <a:r>
              <a:rPr lang="ru-RU" altLang="ru-RU" sz="2400" b="1" smtClean="0"/>
              <a:t>.</a:t>
            </a:r>
          </a:p>
          <a:p>
            <a:r>
              <a:rPr lang="ru-RU" altLang="ru-RU" sz="2400" b="1" u="sng" smtClean="0"/>
              <a:t>Физико-химическая классификация</a:t>
            </a:r>
            <a:r>
              <a:rPr lang="ru-RU" altLang="ru-RU" sz="2400" b="1" smtClean="0"/>
              <a:t> </a:t>
            </a:r>
            <a:r>
              <a:rPr lang="ru-RU" altLang="ru-RU" sz="2400" smtClean="0"/>
              <a:t>основана на физико-химических свойствах боковой цепи.</a:t>
            </a:r>
            <a:r>
              <a:rPr lang="ru-RU" altLang="ru-RU" sz="2400" b="1" smtClean="0"/>
              <a:t>               			 </a:t>
            </a:r>
            <a:r>
              <a:rPr lang="ru-RU" altLang="ru-RU" sz="2400" b="1" smtClean="0">
                <a:solidFill>
                  <a:srgbClr val="CC0000"/>
                </a:solidFill>
              </a:rPr>
              <a:t>R</a:t>
            </a:r>
            <a:r>
              <a:rPr lang="ru-RU" altLang="ru-RU" sz="2400" b="1" smtClean="0"/>
              <a:t>     </a:t>
            </a:r>
          </a:p>
          <a:p>
            <a:r>
              <a:rPr lang="ru-RU" altLang="ru-RU" sz="2400" b="1" smtClean="0"/>
              <a:t>                                 |</a:t>
            </a:r>
          </a:p>
          <a:p>
            <a:r>
              <a:rPr lang="ru-RU" altLang="ru-RU" sz="2400" b="1" smtClean="0"/>
              <a:t>                     </a:t>
            </a:r>
            <a:r>
              <a:rPr lang="ru-RU" altLang="ru-RU" sz="2400" b="1" smtClean="0">
                <a:solidFill>
                  <a:srgbClr val="009999"/>
                </a:solidFill>
              </a:rPr>
              <a:t>NH</a:t>
            </a:r>
            <a:r>
              <a:rPr lang="ru-RU" altLang="ru-RU" sz="2400" b="1" baseline="-25000" smtClean="0">
                <a:solidFill>
                  <a:srgbClr val="009999"/>
                </a:solidFill>
              </a:rPr>
              <a:t>2</a:t>
            </a:r>
            <a:r>
              <a:rPr lang="ru-RU" altLang="ru-RU" sz="2400" b="1" smtClean="0">
                <a:solidFill>
                  <a:srgbClr val="009999"/>
                </a:solidFill>
              </a:rPr>
              <a:t>-CH-COOH</a:t>
            </a:r>
            <a:endParaRPr lang="ru-RU" altLang="ru-RU" sz="2400" b="1" smtClean="0"/>
          </a:p>
          <a:p>
            <a:r>
              <a:rPr lang="ru-RU" altLang="ru-RU" sz="2400" b="1" smtClean="0"/>
              <a:t>                                                                                                                           </a:t>
            </a:r>
          </a:p>
          <a:p>
            <a:r>
              <a:rPr lang="ru-RU" altLang="ru-RU" sz="2400" b="1" u="sng" smtClean="0"/>
              <a:t>Биологическая классификация</a:t>
            </a:r>
            <a:r>
              <a:rPr lang="ru-RU" altLang="ru-RU" sz="2400" b="1" smtClean="0"/>
              <a:t> - </a:t>
            </a:r>
            <a:r>
              <a:rPr lang="ru-RU" altLang="ru-RU" sz="2400" smtClean="0"/>
              <a:t>основана на способности</a:t>
            </a:r>
            <a:r>
              <a:rPr lang="en-US" altLang="ru-RU" sz="2400" smtClean="0"/>
              <a:t>/</a:t>
            </a:r>
            <a:r>
              <a:rPr lang="ru-RU" altLang="ru-RU" sz="2400" smtClean="0"/>
              <a:t>неспособности организма синтезировать аминокислоту.</a:t>
            </a:r>
          </a:p>
          <a:p>
            <a:endParaRPr lang="ru-RU" altLang="ru-RU" sz="280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2209800"/>
          </a:xfrm>
        </p:spPr>
        <p:txBody>
          <a:bodyPr/>
          <a:lstStyle/>
          <a:p>
            <a:r>
              <a:rPr lang="ru-RU" altLang="ru-RU" sz="4000" smtClean="0"/>
              <a:t>Физико-химическая классификация протеиногенных (кодируемых) аминокислот</a:t>
            </a:r>
            <a:endParaRPr lang="ru-RU" altLang="ru-RU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971800"/>
            <a:ext cx="7772400" cy="3124200"/>
          </a:xfrm>
        </p:spPr>
        <p:txBody>
          <a:bodyPr/>
          <a:lstStyle/>
          <a:p>
            <a:r>
              <a:rPr lang="ru-RU" altLang="ru-RU" sz="2400" b="1" smtClean="0"/>
              <a:t>Гидрофобные (неполярные) – радикал –</a:t>
            </a:r>
            <a:r>
              <a:rPr lang="ru-RU" altLang="ru-RU" sz="2400" smtClean="0"/>
              <a:t>углеводороды (-СН</a:t>
            </a:r>
            <a:r>
              <a:rPr lang="ru-RU" altLang="ru-RU" sz="1400" smtClean="0"/>
              <a:t>3  </a:t>
            </a:r>
            <a:r>
              <a:rPr lang="ru-RU" altLang="ru-RU" sz="2400" smtClean="0"/>
              <a:t>ала)</a:t>
            </a:r>
          </a:p>
          <a:p>
            <a:r>
              <a:rPr lang="ru-RU" altLang="ru-RU" sz="2400" b="1" smtClean="0"/>
              <a:t>Гидрофильные (полярные) незаряженные - </a:t>
            </a:r>
            <a:r>
              <a:rPr lang="ru-RU" altLang="ru-RU" sz="2400" smtClean="0"/>
              <a:t>боковые цепи содержат электроотрицательные атомы, но не имеют полных зарядов.</a:t>
            </a:r>
          </a:p>
          <a:p>
            <a:r>
              <a:rPr lang="ru-RU" altLang="ru-RU" sz="2400" b="1" smtClean="0"/>
              <a:t>Отрицательно заряженные - </a:t>
            </a:r>
            <a:r>
              <a:rPr lang="ru-RU" altLang="ru-RU" sz="2400" smtClean="0"/>
              <a:t>группа -СОО</a:t>
            </a:r>
            <a:r>
              <a:rPr lang="ru-RU" altLang="ru-RU" sz="2400" baseline="30000" smtClean="0"/>
              <a:t>-</a:t>
            </a:r>
            <a:r>
              <a:rPr lang="ru-RU" altLang="ru-RU" sz="2400" smtClean="0"/>
              <a:t>.</a:t>
            </a:r>
          </a:p>
          <a:p>
            <a:r>
              <a:rPr lang="ru-RU" altLang="ru-RU" sz="2400" b="1" smtClean="0"/>
              <a:t>Положительно заряженные - </a:t>
            </a:r>
            <a:r>
              <a:rPr lang="ru-RU" altLang="ru-RU" sz="2400" smtClean="0"/>
              <a:t>группа -</a:t>
            </a:r>
            <a:r>
              <a:rPr lang="en-US" altLang="ru-RU" sz="2400" smtClean="0"/>
              <a:t>NH</a:t>
            </a:r>
            <a:r>
              <a:rPr lang="en-US" altLang="ru-RU" sz="2400" baseline="-25000" smtClean="0"/>
              <a:t>2</a:t>
            </a:r>
            <a:r>
              <a:rPr lang="en-US" altLang="ru-RU" sz="2400" baseline="30000" smtClean="0"/>
              <a:t>+</a:t>
            </a:r>
            <a:r>
              <a:rPr lang="en-US" altLang="ru-RU" sz="2400" smtClean="0"/>
              <a:t> .</a:t>
            </a:r>
            <a:endParaRPr lang="ru-RU" altLang="ru-RU" sz="2400" b="1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228600"/>
          <a:ext cx="9144000" cy="6629400"/>
        </p:xfrm>
        <a:graphic>
          <a:graphicData uri="http://schemas.openxmlformats.org/drawingml/2006/table">
            <a:tbl>
              <a:tblPr/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88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8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04900">
                <a:tc>
                  <a:txBody>
                    <a:bodyPr/>
                    <a:lstStyle/>
                    <a:p>
                      <a:pPr marL="0" marR="0" lvl="0" indent="-103188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Гидрофобные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5875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Гидрофильные незаряженные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Отрицательно заряженные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Положительно заряженные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4500"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Аланин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(Ала)</a:t>
                      </a:r>
                    </a:p>
                    <a:p>
                      <a:pPr marL="0" marR="0" lvl="0" indent="4572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4572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Валин (Вал)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4572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4572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Лейцин (Лей)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4572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4572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Изолейцин (Иле)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4572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4572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Фенилаланин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(Фен)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4572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4572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Триптофан (</a:t>
                      </a:r>
                      <a:r>
                        <a:rPr kumimoji="0" lang="ru-RU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Трп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4572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4572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Метионин (Мет)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4572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4572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Пролин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(Про)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5875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Серин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(Сер)</a:t>
                      </a:r>
                    </a:p>
                    <a:p>
                      <a:pPr marL="0" marR="0" lvl="0" indent="15875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15875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Цистеин (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Цис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15875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15875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Аспарагин (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Асн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15875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15875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Глутамин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Глн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15875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15875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Тирозин (Тир)</a:t>
                      </a:r>
                    </a:p>
                    <a:p>
                      <a:pPr marL="0" marR="0" lvl="0" indent="15875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15875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Треонин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ru-RU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Аспарагиновая кислота (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Асп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45720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45720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Глутаминовая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кислота (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Глу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720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Лизин (Лиз)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45720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45720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45720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45720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Аргинин (</a:t>
                      </a:r>
                      <a:r>
                        <a:rPr kumimoji="0" lang="ru-RU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Арг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45720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45720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45720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45720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Гистидин (Гис)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Новая презентация">
  <a:themeElements>
    <a:clrScheme name="Новая презентация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Новая презентация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00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-5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00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-52"/>
          </a:defRPr>
        </a:defPPr>
      </a:lstStyle>
    </a:lnDef>
  </a:objectDefaults>
  <a:extraClrSchemeLst>
    <a:extraClrScheme>
      <a:clrScheme name="Новая презентация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Новая презентация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Новая презентация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Новая презентация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Новая презентация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Новая презентация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Новая презентация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791</TotalTime>
  <Words>907</Words>
  <Application>Microsoft Office PowerPoint</Application>
  <PresentationFormat>Экран (4:3)</PresentationFormat>
  <Paragraphs>283</Paragraphs>
  <Slides>30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41" baseType="lpstr">
      <vt:lpstr>Times New Roman</vt:lpstr>
      <vt:lpstr>Arial</vt:lpstr>
      <vt:lpstr>Calibri</vt:lpstr>
      <vt:lpstr>Symbol</vt:lpstr>
      <vt:lpstr>Wingdings</vt:lpstr>
      <vt:lpstr>Новая презентация</vt:lpstr>
      <vt:lpstr>4_Оформление по умолчанию</vt:lpstr>
      <vt:lpstr>5_Оформление по умолчанию</vt:lpstr>
      <vt:lpstr>3_Оформление по умолчанию</vt:lpstr>
      <vt:lpstr>Диаграмма Microsoft Graph 97</vt:lpstr>
      <vt:lpstr>Microsoft Clip Gallery</vt:lpstr>
      <vt:lpstr>Лекция 1 Химия БЕЛКОВ</vt:lpstr>
      <vt:lpstr>Литература</vt:lpstr>
      <vt:lpstr>Меню биохимических исследований на примере биохимического анализатора на 2021 год</vt:lpstr>
      <vt:lpstr>Учебные вопросы</vt:lpstr>
      <vt:lpstr>БЕЛОК = ПРОТЕИН</vt:lpstr>
      <vt:lpstr>Вещества белково-пептидной природы</vt:lpstr>
      <vt:lpstr>Мономеры белков  (20 кодируемых аминокислот)</vt:lpstr>
      <vt:lpstr>Физико-химическая классификация протеиногенных (кодируемых) аминокислот</vt:lpstr>
      <vt:lpstr>Презентация PowerPoint</vt:lpstr>
      <vt:lpstr>Самые распространенные аминокислоты белков</vt:lpstr>
      <vt:lpstr>АК являются субстратами для синтеза белка – изучает наука молекулярная биология (отрасль биохимии)</vt:lpstr>
      <vt:lpstr>Первичная структура белка</vt:lpstr>
      <vt:lpstr>Способы определения первичной структуры пептидов и белков</vt:lpstr>
      <vt:lpstr>Виды химических связей, участвующих в образовании белков</vt:lpstr>
      <vt:lpstr>Презентация PowerPoint</vt:lpstr>
      <vt:lpstr>Уровни организации протеинов</vt:lpstr>
      <vt:lpstr>Многообразие белков</vt:lpstr>
      <vt:lpstr>Молекулярная масса белков</vt:lpstr>
      <vt:lpstr>Главный лабораторный метод  обнаружения запрещенных веществ </vt:lpstr>
      <vt:lpstr>Жидкостный хроматограф и масс-спектрометр в Центре им. В.А. Алмазова</vt:lpstr>
      <vt:lpstr>Презентация PowerPoint</vt:lpstr>
      <vt:lpstr>Презентация PowerPoint</vt:lpstr>
      <vt:lpstr>Презентация PowerPoint</vt:lpstr>
      <vt:lpstr>Классификации белков</vt:lpstr>
      <vt:lpstr>Классы сложных белков</vt:lpstr>
      <vt:lpstr>Две генеральные функции белка</vt:lpstr>
      <vt:lpstr>ФУНКЦИИ ПРОТЕИНОВ</vt:lpstr>
      <vt:lpstr>НАТИВНОСТЬ БЕЛКА</vt:lpstr>
      <vt:lpstr>ФАКТОРЫ ДЕНАТУРАЦИИ БЕЛКОВ</vt:lpstr>
      <vt:lpstr>Новые термины</vt:lpstr>
    </vt:vector>
  </TitlesOfParts>
  <Company>SPbGMU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БИОХИМИЯ БЕЛКОВ (ПРОТЕИНОВ)</dc:title>
  <dc:creator>Lyudviga Galebskaya</dc:creator>
  <cp:lastModifiedBy>biohim</cp:lastModifiedBy>
  <cp:revision>71</cp:revision>
  <dcterms:created xsi:type="dcterms:W3CDTF">2007-12-10T08:08:54Z</dcterms:created>
  <dcterms:modified xsi:type="dcterms:W3CDTF">2021-12-07T09:04:16Z</dcterms:modified>
</cp:coreProperties>
</file>