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6"/>
  </p:notesMasterIdLst>
  <p:sldIdLst>
    <p:sldId id="330" r:id="rId3"/>
    <p:sldId id="257" r:id="rId4"/>
    <p:sldId id="258" r:id="rId5"/>
    <p:sldId id="260" r:id="rId6"/>
    <p:sldId id="341" r:id="rId7"/>
    <p:sldId id="317" r:id="rId8"/>
    <p:sldId id="263" r:id="rId9"/>
    <p:sldId id="320" r:id="rId10"/>
    <p:sldId id="264" r:id="rId11"/>
    <p:sldId id="283" r:id="rId12"/>
    <p:sldId id="336" r:id="rId13"/>
    <p:sldId id="339" r:id="rId14"/>
    <p:sldId id="265" r:id="rId15"/>
    <p:sldId id="328" r:id="rId16"/>
    <p:sldId id="337" r:id="rId17"/>
    <p:sldId id="338" r:id="rId18"/>
    <p:sldId id="340" r:id="rId19"/>
    <p:sldId id="266" r:id="rId20"/>
    <p:sldId id="268" r:id="rId21"/>
    <p:sldId id="274" r:id="rId22"/>
    <p:sldId id="297" r:id="rId23"/>
    <p:sldId id="307" r:id="rId24"/>
    <p:sldId id="333" r:id="rId25"/>
    <p:sldId id="321" r:id="rId26"/>
    <p:sldId id="323" r:id="rId27"/>
    <p:sldId id="346" r:id="rId28"/>
    <p:sldId id="345" r:id="rId29"/>
    <p:sldId id="344" r:id="rId30"/>
    <p:sldId id="334" r:id="rId31"/>
    <p:sldId id="312" r:id="rId32"/>
    <p:sldId id="342" r:id="rId33"/>
    <p:sldId id="335" r:id="rId34"/>
    <p:sldId id="311" r:id="rId3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S Gothic" panose="020B0609070205080204" pitchFamily="49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S Gothic" panose="020B0609070205080204" pitchFamily="49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S Gothic" panose="020B0609070205080204" pitchFamily="49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S Gothic" panose="020B0609070205080204" pitchFamily="49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2" autoAdjust="0"/>
    <p:restoredTop sz="95507" autoAdjust="0"/>
  </p:normalViewPr>
  <p:slideViewPr>
    <p:cSldViewPr>
      <p:cViewPr varScale="1">
        <p:scale>
          <a:sx n="88" d="100"/>
          <a:sy n="88" d="100"/>
        </p:scale>
        <p:origin x="2338" y="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826A3-C6C4-422F-AF96-1C40F79CA4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773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ADFBB-A5F8-4AC9-BD59-1035707BAE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07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1650" y="246063"/>
            <a:ext cx="1827213" cy="5691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246063"/>
            <a:ext cx="5329237" cy="5691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73E3A-3058-4E65-905E-F04BC5BC70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364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A7616-133C-4416-8D25-3648F0A854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0487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8F11B-0D30-4AA6-BC97-E138DA2F37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623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7F0C5-08A0-4DDD-8C1F-FFA862B657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9937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8225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0638" y="1827213"/>
            <a:ext cx="3578225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F35A8-ACC2-4544-A991-E1C974A25A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765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C3B43-3004-4754-8A63-7B0C2D76B2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6131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88D5A-6637-4CB8-A890-CE3A1BE3F9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9772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FC19B-270A-4769-ABF1-83F490F462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5442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04EE6-2B73-432A-8AEE-AFC1845AEA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043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209D-CF8B-467D-AC49-99260D11BC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121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3B7AA-C6F7-4452-9B19-CCB876C186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3133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532E-F07C-4B63-BCDF-163F385674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4406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1650" y="246063"/>
            <a:ext cx="1827213" cy="5691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246063"/>
            <a:ext cx="5329237" cy="5691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B01FC-A514-4D80-9B6D-A317123CCB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45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78B97-FE22-46D6-A916-A7C7B1C570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732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8225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0638" y="1827213"/>
            <a:ext cx="3578225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9E30-0E8D-4B6E-911D-790198988B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403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06822-A298-4444-9197-25BCCF5B6E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60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AC906-DA79-47C7-881C-E70CD146CB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826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A898F-197D-4394-B6D6-5B05E62D92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697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12670-750A-42E9-AAD4-BC24CFC13D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81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AD463-6938-4558-9795-F89D9D4D50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917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3238500" y="0"/>
            <a:ext cx="11923713" cy="3808413"/>
            <a:chOff x="-2040" y="0"/>
            <a:chExt cx="7511" cy="2399"/>
          </a:xfrm>
        </p:grpSpPr>
        <p:sp>
          <p:nvSpPr>
            <p:cNvPr id="1032" name="AutoShape 2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-15240" y="5746"/>
                  </a:moveTo>
                  <a:cubicBezTo>
                    <a:pt x="-6654" y="11730"/>
                    <a:pt x="-1536" y="21534"/>
                    <a:pt x="-1536" y="32000"/>
                  </a:cubicBezTo>
                  <a:cubicBezTo>
                    <a:pt x="-1536" y="-23071"/>
                    <a:pt x="-6654" y="-13267"/>
                    <a:pt x="-15240" y="-7283"/>
                  </a:cubicBezTo>
                  <a:cubicBezTo>
                    <a:pt x="-15240" y="-7283"/>
                    <a:pt x="-15240" y="-7283"/>
                    <a:pt x="-15241" y="-7283"/>
                  </a:cubicBezTo>
                  <a:lnTo>
                    <a:pt x="-15240" y="-7282"/>
                  </a:lnTo>
                  <a:lnTo>
                    <a:pt x="-15240" y="5746"/>
                  </a:lnTo>
                  <a:lnTo>
                    <a:pt x="-15241" y="5746"/>
                  </a:lnTo>
                  <a:cubicBezTo>
                    <a:pt x="-15240" y="5746"/>
                    <a:pt x="-15240" y="5746"/>
                    <a:pt x="-15240" y="5746"/>
                  </a:cubicBezTo>
                  <a:close/>
                </a:path>
              </a:pathLst>
            </a:cu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-15459" y="5595"/>
                  </a:moveTo>
                  <a:cubicBezTo>
                    <a:pt x="-6746" y="11560"/>
                    <a:pt x="-1536" y="21440"/>
                    <a:pt x="-1536" y="32000"/>
                  </a:cubicBezTo>
                  <a:cubicBezTo>
                    <a:pt x="-1536" y="-22977"/>
                    <a:pt x="-6746" y="-13097"/>
                    <a:pt x="-15459" y="-7132"/>
                  </a:cubicBezTo>
                  <a:cubicBezTo>
                    <a:pt x="-15459" y="-7132"/>
                    <a:pt x="-15459" y="-7132"/>
                    <a:pt x="-15460" y="-7132"/>
                  </a:cubicBezTo>
                  <a:lnTo>
                    <a:pt x="-15459" y="-7131"/>
                  </a:lnTo>
                  <a:lnTo>
                    <a:pt x="-15459" y="5595"/>
                  </a:lnTo>
                  <a:lnTo>
                    <a:pt x="-15460" y="5595"/>
                  </a:lnTo>
                  <a:cubicBezTo>
                    <a:pt x="-15459" y="5595"/>
                    <a:pt x="-15459" y="5595"/>
                    <a:pt x="-15459" y="5595"/>
                  </a:cubicBez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Line 4"/>
            <p:cNvSpPr>
              <a:spLocks noChangeShapeType="1"/>
            </p:cNvSpPr>
            <p:nvPr/>
          </p:nvSpPr>
          <p:spPr bwMode="auto">
            <a:xfrm>
              <a:off x="864" y="960"/>
              <a:ext cx="4608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6063"/>
            <a:ext cx="73088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0885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457200" y="6245225"/>
            <a:ext cx="213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3124200" y="624522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  <a:ea typeface="Arial Unicode MS" pitchFamily="34" charset="-128"/>
              </a:defRPr>
            </a:lvl1pPr>
          </a:lstStyle>
          <a:p>
            <a:pPr>
              <a:defRPr/>
            </a:pPr>
            <a:fld id="{862A764C-BB13-4464-B7B0-F13F51C59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66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6666"/>
          </a:solidFill>
          <a:latin typeface="Arial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6666"/>
          </a:solidFill>
          <a:latin typeface="Arial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6666"/>
          </a:solidFill>
          <a:latin typeface="Arial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6666"/>
          </a:solidFill>
          <a:latin typeface="Arial" charset="0"/>
          <a:ea typeface="MS Gothic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MS Gothic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MS Gothic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MS Gothic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9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-3222625" y="304800"/>
            <a:ext cx="11907838" cy="4722813"/>
            <a:chOff x="-2030" y="192"/>
            <a:chExt cx="7501" cy="2975"/>
          </a:xfrm>
        </p:grpSpPr>
        <p:sp>
          <p:nvSpPr>
            <p:cNvPr id="2056" name="Line 2"/>
            <p:cNvSpPr>
              <a:spLocks noChangeShapeType="1"/>
            </p:cNvSpPr>
            <p:nvPr/>
          </p:nvSpPr>
          <p:spPr bwMode="auto">
            <a:xfrm>
              <a:off x="912" y="1584"/>
              <a:ext cx="456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-21453" y="2368"/>
                  </a:moveTo>
                  <a:cubicBezTo>
                    <a:pt x="-9409" y="7280"/>
                    <a:pt x="-1536" y="18993"/>
                    <a:pt x="-1536" y="32000"/>
                  </a:cubicBezTo>
                  <a:cubicBezTo>
                    <a:pt x="-1536" y="-20530"/>
                    <a:pt x="-9409" y="-8817"/>
                    <a:pt x="-21453" y="-3905"/>
                  </a:cubicBezTo>
                  <a:cubicBezTo>
                    <a:pt x="-21454" y="-3905"/>
                    <a:pt x="-21454" y="-3905"/>
                    <a:pt x="-21454" y="-3905"/>
                  </a:cubicBezTo>
                  <a:lnTo>
                    <a:pt x="-21453" y="-3904"/>
                  </a:lnTo>
                  <a:lnTo>
                    <a:pt x="-21453" y="2368"/>
                  </a:lnTo>
                  <a:lnTo>
                    <a:pt x="-21454" y="2368"/>
                  </a:lnTo>
                  <a:cubicBezTo>
                    <a:pt x="-21454" y="2368"/>
                    <a:pt x="-21454" y="2368"/>
                    <a:pt x="-21453" y="2368"/>
                  </a:cubicBezTo>
                  <a:close/>
                </a:path>
              </a:pathLst>
            </a:custGeom>
            <a:solidFill>
              <a:srgbClr val="99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AutoShape 4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-14542" y="6246"/>
                  </a:moveTo>
                  <a:cubicBezTo>
                    <a:pt x="-6364" y="12279"/>
                    <a:pt x="-1536" y="21837"/>
                    <a:pt x="-1536" y="32000"/>
                  </a:cubicBezTo>
                  <a:cubicBezTo>
                    <a:pt x="-1536" y="-23374"/>
                    <a:pt x="-6364" y="-13816"/>
                    <a:pt x="-14542" y="-7783"/>
                  </a:cubicBezTo>
                  <a:cubicBezTo>
                    <a:pt x="-14543" y="-7783"/>
                    <a:pt x="-14543" y="-7783"/>
                    <a:pt x="-14543" y="-7783"/>
                  </a:cubicBezTo>
                  <a:lnTo>
                    <a:pt x="-14542" y="-7782"/>
                  </a:lnTo>
                  <a:lnTo>
                    <a:pt x="-14542" y="6246"/>
                  </a:lnTo>
                  <a:lnTo>
                    <a:pt x="-14543" y="6246"/>
                  </a:lnTo>
                  <a:cubicBezTo>
                    <a:pt x="-14543" y="6246"/>
                    <a:pt x="-14543" y="6246"/>
                    <a:pt x="-14542" y="6246"/>
                  </a:cubicBezTo>
                  <a:close/>
                </a:path>
              </a:pathLst>
            </a:cu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6063"/>
            <a:ext cx="73088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0885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457200" y="6245225"/>
            <a:ext cx="213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3124200" y="624522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pPr>
              <a:defRPr/>
            </a:pPr>
            <a:fld id="{164F21E1-F74B-4923-B4A6-52783C358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66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6666"/>
          </a:solidFill>
          <a:latin typeface="Arial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6666"/>
          </a:solidFill>
          <a:latin typeface="Arial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6666"/>
          </a:solidFill>
          <a:latin typeface="Arial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6666"/>
          </a:solidFill>
          <a:latin typeface="Arial" charset="0"/>
          <a:ea typeface="MS Gothic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MS Gothic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MS Gothic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MS Gothic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9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079500" y="984250"/>
            <a:ext cx="75596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3600" b="1">
              <a:solidFill>
                <a:srgbClr val="006666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971550" y="3427413"/>
            <a:ext cx="5040313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None/>
            </a:pPr>
            <a:r>
              <a:rPr lang="ru-RU" altLang="ru-RU" sz="2400" i="1" dirty="0"/>
              <a:t> 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ru-RU" altLang="ru-RU" sz="2400" dirty="0"/>
              <a:t>Лекция </a:t>
            </a:r>
            <a:r>
              <a:rPr lang="ru-RU" altLang="ru-RU" sz="2400" dirty="0" smtClean="0"/>
              <a:t>2021</a:t>
            </a:r>
            <a:endParaRPr lang="ru-RU" altLang="ru-RU" sz="24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ru-RU" altLang="ru-RU" sz="2400" dirty="0"/>
              <a:t>профессор </a:t>
            </a:r>
            <a:r>
              <a:rPr lang="ru-RU" altLang="ru-RU" sz="2400" dirty="0" err="1"/>
              <a:t>Дорофейков</a:t>
            </a:r>
            <a:r>
              <a:rPr lang="ru-RU" altLang="ru-RU" sz="2400" dirty="0"/>
              <a:t> Владимир Владимирович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28938"/>
            <a:ext cx="19272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088" y="476250"/>
            <a:ext cx="7705725" cy="1435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Лекция 3. Метаболизм. </a:t>
            </a:r>
          </a:p>
          <a:p>
            <a:pPr eaLnBrk="1" hangingPunct="1">
              <a:lnSpc>
                <a:spcPct val="90000"/>
              </a:lnSpc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Биологическое окисление</a:t>
            </a:r>
          </a:p>
          <a:p>
            <a:pPr eaLnBrk="1" hangingPunct="1">
              <a:lnSpc>
                <a:spcPct val="90000"/>
              </a:lnSpc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1428750" y="285750"/>
            <a:ext cx="7308850" cy="1189038"/>
          </a:xfrm>
        </p:spPr>
        <p:txBody>
          <a:bodyPr/>
          <a:lstStyle/>
          <a:p>
            <a:r>
              <a:rPr lang="ru-RU" altLang="ru-RU" b="1" smtClean="0">
                <a:solidFill>
                  <a:schemeClr val="accent2"/>
                </a:solidFill>
              </a:rPr>
              <a:t>Примеры макроэргических соединений</a:t>
            </a:r>
          </a:p>
        </p:txBody>
      </p:sp>
      <p:sp>
        <p:nvSpPr>
          <p:cNvPr id="20483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4000" b="1" smtClean="0"/>
              <a:t>АТФ </a:t>
            </a:r>
            <a:r>
              <a:rPr lang="ru-RU" altLang="ru-RU" sz="2000" b="1" smtClean="0"/>
              <a:t>гидролиз 1моля АТФ  =  12 ккал </a:t>
            </a:r>
          </a:p>
          <a:p>
            <a:r>
              <a:rPr lang="ru-RU" altLang="ru-RU" sz="4000" b="1" smtClean="0"/>
              <a:t>АДФ</a:t>
            </a:r>
          </a:p>
          <a:p>
            <a:r>
              <a:rPr lang="ru-RU" altLang="ru-RU" sz="4000" b="1" smtClean="0"/>
              <a:t>Креатинфосфат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ru-RU" altLang="ru-RU" sz="2800" smtClean="0"/>
              <a:t>(только в мышцах и головном мозге)</a:t>
            </a:r>
          </a:p>
          <a:p>
            <a:r>
              <a:rPr lang="ru-RU" altLang="ru-RU" sz="4000" b="1" smtClean="0"/>
              <a:t>Ацетил КоА</a:t>
            </a:r>
          </a:p>
          <a:p>
            <a:r>
              <a:rPr lang="ru-RU" altLang="ru-RU" sz="4000" b="1" smtClean="0"/>
              <a:t>Сукцинил КоА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accent2"/>
                </a:solidFill>
                <a:cs typeface="Arial" panose="020B0604020202020204" pitchFamily="34" charset="0"/>
              </a:rPr>
              <a:t>Креатинфосфатная</a:t>
            </a:r>
            <a:r>
              <a:rPr lang="ru-RU" altLang="ru-RU" b="1" smtClean="0">
                <a:solidFill>
                  <a:schemeClr val="accent2"/>
                </a:solidFill>
              </a:rPr>
              <a:t> </a:t>
            </a:r>
            <a:r>
              <a:rPr lang="ru-RU" altLang="ru-RU" b="1" smtClean="0">
                <a:solidFill>
                  <a:schemeClr val="accent2"/>
                </a:solidFill>
                <a:cs typeface="Arial" panose="020B0604020202020204" pitchFamily="34" charset="0"/>
              </a:rPr>
              <a:t>реакция</a:t>
            </a:r>
          </a:p>
        </p:txBody>
      </p:sp>
      <p:pic>
        <p:nvPicPr>
          <p:cNvPr id="21507" name="Picture 4" descr="КрФ- реакц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28775"/>
            <a:ext cx="7489825" cy="3887788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accent2"/>
                </a:solidFill>
                <a:cs typeface="Arial" panose="020B0604020202020204" pitchFamily="34" charset="0"/>
              </a:rPr>
              <a:t>Образование  креатинина</a:t>
            </a:r>
          </a:p>
        </p:txBody>
      </p:sp>
      <p:pic>
        <p:nvPicPr>
          <p:cNvPr id="22531" name="Picture 4" descr="Креатини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55750"/>
            <a:ext cx="7993062" cy="4681538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370013" y="255588"/>
            <a:ext cx="731361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800" b="1" i="1">
                <a:solidFill>
                  <a:srgbClr val="006666"/>
                </a:solidFill>
                <a:latin typeface="Arial" panose="020B0604020202020204" pitchFamily="34" charset="0"/>
              </a:rPr>
              <a:t>Использование энергии макроэргических связей АТФ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827088" y="1557338"/>
            <a:ext cx="7848600" cy="4175125"/>
          </a:xfrm>
          <a:prstGeom prst="rect">
            <a:avLst/>
          </a:prstGeom>
          <a:noFill/>
          <a:ln w="936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ru-RU" altLang="ru-RU">
                <a:solidFill>
                  <a:srgbClr val="FF0000"/>
                </a:solidFill>
              </a:rPr>
              <a:t>АТФ+Н</a:t>
            </a:r>
            <a:r>
              <a:rPr lang="ru-RU" altLang="ru-RU" sz="1400">
                <a:solidFill>
                  <a:srgbClr val="FF0000"/>
                </a:solidFill>
              </a:rPr>
              <a:t>2</a:t>
            </a:r>
            <a:r>
              <a:rPr lang="ru-RU" altLang="ru-RU">
                <a:solidFill>
                  <a:srgbClr val="FF0000"/>
                </a:solidFill>
              </a:rPr>
              <a:t>О= АДФ + фосфат + энергия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ru-RU" altLang="ru-RU" sz="2000">
                <a:solidFill>
                  <a:srgbClr val="FF0000"/>
                </a:solidFill>
              </a:rPr>
              <a:t>Часть энергии всегда выделяется в виде тепла (поддержание температуры тела)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endParaRPr lang="ru-RU" altLang="ru-RU" sz="2000">
              <a:solidFill>
                <a:srgbClr val="FF0000"/>
              </a:solidFill>
            </a:endParaRP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ru-RU" altLang="ru-RU" sz="2400"/>
              <a:t>1. Обеспечение синтетических процессов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ru-RU" altLang="ru-RU" sz="2400"/>
              <a:t>2. Мышечное сокращение (движение)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ru-RU" altLang="ru-RU" sz="2400"/>
              <a:t>3. Транспорт веществ против градиента концентрации (транслоказы-7 класс Е)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endParaRPr lang="ru-RU" altLang="ru-RU" sz="2400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8532813" y="5732463"/>
            <a:ext cx="107950" cy="182562"/>
          </a:xfrm>
          <a:prstGeom prst="rect">
            <a:avLst/>
          </a:prstGeom>
          <a:noFill/>
          <a:ln w="936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370013" y="255588"/>
            <a:ext cx="731361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006666"/>
                </a:solidFill>
                <a:latin typeface="Arial" panose="020B0604020202020204" pitchFamily="34" charset="0"/>
              </a:rPr>
              <a:t>2 способа образования АТФ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042988" y="1617663"/>
            <a:ext cx="7526337" cy="4297362"/>
          </a:xfrm>
          <a:prstGeom prst="rect">
            <a:avLst/>
          </a:prstGeom>
          <a:noFill/>
          <a:ln w="936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ru-RU" altLang="ru-RU"/>
              <a:t>АДФ+ фосфат+энергия = АТФ+Н</a:t>
            </a:r>
            <a:r>
              <a:rPr lang="ru-RU" altLang="ru-RU" sz="1400"/>
              <a:t>2</a:t>
            </a:r>
            <a:r>
              <a:rPr lang="ru-RU" altLang="ru-RU"/>
              <a:t>О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ru-RU" altLang="ru-RU"/>
              <a:t>1. Окислительное фосфорилирование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ru-RU" altLang="ru-RU"/>
              <a:t>2. Субстратное фосфорилирование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8532813" y="5732463"/>
            <a:ext cx="107950" cy="182562"/>
          </a:xfrm>
          <a:prstGeom prst="rect">
            <a:avLst/>
          </a:prstGeom>
          <a:noFill/>
          <a:ln w="936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05263"/>
            <a:ext cx="6265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63"/>
            <a:ext cx="8786813" cy="4857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Symbol" panose="05050102010706020507" pitchFamily="18" charset="2"/>
              <a:buChar char="·"/>
              <a:defRPr/>
            </a:pPr>
            <a:r>
              <a:rPr lang="ru-RU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Аэробный</a:t>
            </a:r>
          </a:p>
          <a:p>
            <a:pPr eaLnBrk="1" fontAlgn="auto" hangingPunct="1">
              <a:spcAft>
                <a:spcPts val="0"/>
              </a:spcAft>
              <a:buFont typeface="Symbol" panose="05050102010706020507" pitchFamily="18" charset="2"/>
              <a:buChar char="·"/>
              <a:defRPr/>
            </a:pPr>
            <a:endParaRPr lang="ru-RU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Times New Roman" panose="02020603050405020304" pitchFamily="18" charset="0"/>
              <a:buNone/>
              <a:defRPr/>
            </a:pPr>
            <a:endParaRPr lang="ru-RU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endParaRPr lang="ru-RU" sz="2800" dirty="0" smtClean="0">
              <a:sym typeface="Symbol" pitchFamily="18" charset="2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ym typeface="Symbol" pitchFamily="18" charset="2"/>
              </a:rPr>
              <a:t></a:t>
            </a:r>
            <a:r>
              <a:rPr lang="ru-RU" sz="2800" dirty="0" smtClean="0"/>
              <a:t>  </a:t>
            </a: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Гликолитический (</a:t>
            </a:r>
            <a:r>
              <a:rPr lang="ru-RU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лактатный</a:t>
            </a: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    </a:t>
            </a:r>
          </a:p>
          <a:p>
            <a:pPr marL="5834063" indent="-5834063" eaLnBrk="1" fontAlgn="auto" hangingPunct="1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endParaRPr lang="ru-RU" sz="28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2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</a:t>
            </a:r>
            <a:r>
              <a:rPr lang="ru-RU" sz="28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Креатинфосфатный</a:t>
            </a:r>
            <a:r>
              <a:rPr lang="ru-RU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7651" name="AutoShape 4"/>
          <p:cNvSpPr>
            <a:spLocks/>
          </p:cNvSpPr>
          <p:nvPr/>
        </p:nvSpPr>
        <p:spPr bwMode="auto">
          <a:xfrm>
            <a:off x="6084888" y="4437063"/>
            <a:ext cx="71437" cy="1008062"/>
          </a:xfrm>
          <a:prstGeom prst="rightBrace">
            <a:avLst>
              <a:gd name="adj1" fmla="val 1175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391525" cy="8191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sz="4000" b="1" dirty="0" smtClean="0">
                <a:solidFill>
                  <a:schemeClr val="accent2"/>
                </a:solidFill>
                <a:cs typeface="Arial" pitchFamily="34" charset="0"/>
              </a:rPr>
              <a:t>Основные  пути </a:t>
            </a:r>
            <a:r>
              <a:rPr lang="ru-RU" sz="4000" b="1" dirty="0" err="1" smtClean="0">
                <a:solidFill>
                  <a:schemeClr val="accent2"/>
                </a:solidFill>
                <a:cs typeface="Arial" pitchFamily="34" charset="0"/>
              </a:rPr>
              <a:t>ресинтеза</a:t>
            </a:r>
            <a:r>
              <a:rPr lang="ru-RU" sz="4000" b="1" dirty="0" smtClean="0">
                <a:solidFill>
                  <a:schemeClr val="accent2"/>
                </a:solidFill>
                <a:cs typeface="Arial" pitchFamily="34" charset="0"/>
              </a:rPr>
              <a:t> АТФ: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3286125"/>
            <a:ext cx="5040313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rgbClr val="C0504D"/>
                </a:solidFill>
                <a:ea typeface="+mj-ea"/>
                <a:cs typeface="Arial" pitchFamily="34" charset="0"/>
              </a:rPr>
              <a:t>Анаэробные</a:t>
            </a:r>
            <a:endParaRPr lang="ru-RU" sz="3400" b="1" dirty="0">
              <a:cs typeface="Arial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15888"/>
            <a:ext cx="7491413" cy="15128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>
                <a:solidFill>
                  <a:schemeClr val="accent2"/>
                </a:solidFill>
              </a:rPr>
              <a:t/>
            </a:r>
            <a:br>
              <a:rPr lang="ru-RU" sz="2800" dirty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  <a:cs typeface="Arial" pitchFamily="34" charset="0"/>
              </a:rPr>
              <a:t>Количественные критерии </a:t>
            </a:r>
            <a:r>
              <a:rPr lang="ru-RU" b="1" dirty="0" err="1" smtClean="0">
                <a:solidFill>
                  <a:schemeClr val="accent2"/>
                </a:solidFill>
                <a:cs typeface="Arial" pitchFamily="34" charset="0"/>
              </a:rPr>
              <a:t>креатинфосфатного</a:t>
            </a:r>
            <a:r>
              <a:rPr lang="ru-RU" b="1" dirty="0" smtClean="0">
                <a:solidFill>
                  <a:schemeClr val="accent2"/>
                </a:solidFill>
                <a:cs typeface="Arial" pitchFamily="34" charset="0"/>
              </a:rPr>
              <a:t> механизма</a:t>
            </a:r>
            <a:r>
              <a:rPr lang="ru-RU" dirty="0" smtClean="0">
                <a:solidFill>
                  <a:schemeClr val="accent2"/>
                </a:solidFill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cs typeface="Arial" pitchFamily="34" charset="0"/>
              </a:rPr>
            </a:br>
            <a:endParaRPr lang="ru-RU" dirty="0" smtClean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79388" y="2143125"/>
            <a:ext cx="8929687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4013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cs typeface="Arial" pitchFamily="34" charset="0"/>
              </a:rPr>
              <a:t>Максимальная скорость –</a:t>
            </a:r>
            <a:r>
              <a:rPr lang="ru-RU" sz="3200" b="1" dirty="0">
                <a:solidFill>
                  <a:srgbClr val="003300"/>
                </a:solidFill>
                <a:cs typeface="Arial" pitchFamily="34" charset="0"/>
                <a:sym typeface="Symbol" pitchFamily="18" charset="2"/>
              </a:rPr>
              <a:t>примерно  в три раза выше максимальной скорости аэробного синтеза;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66"/>
                </a:solidFill>
                <a:cs typeface="Arial" pitchFamily="34" charset="0"/>
                <a:sym typeface="Symbol" pitchFamily="18" charset="2"/>
              </a:rPr>
              <a:t>Время развертывания 1-2 сек;</a:t>
            </a:r>
          </a:p>
          <a:p>
            <a:pPr eaLnBrk="1" fontAlgn="auto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Время функционирования с максимальной скоростью 8-10 сек.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042988" y="301625"/>
            <a:ext cx="7640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3200" b="1">
                <a:solidFill>
                  <a:srgbClr val="006666"/>
                </a:solidFill>
                <a:latin typeface="Arial" panose="020B0604020202020204" pitchFamily="34" charset="0"/>
              </a:rPr>
              <a:t>Биологическое </a:t>
            </a:r>
            <a:r>
              <a:rPr lang="ru-RU" altLang="ru-RU" sz="2400" b="1">
                <a:solidFill>
                  <a:srgbClr val="006666"/>
                </a:solidFill>
                <a:latin typeface="Arial" panose="020B0604020202020204" pitchFamily="34" charset="0"/>
              </a:rPr>
              <a:t>или</a:t>
            </a:r>
            <a:r>
              <a:rPr lang="ru-RU" altLang="ru-RU" sz="3200" b="1">
                <a:solidFill>
                  <a:srgbClr val="006666"/>
                </a:solidFill>
                <a:latin typeface="Arial" panose="020B0604020202020204" pitchFamily="34" charset="0"/>
              </a:rPr>
              <a:t> митохондриальное  окисление 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331913" y="1844675"/>
            <a:ext cx="6769100" cy="4114800"/>
          </a:xfrm>
          <a:prstGeom prst="rect">
            <a:avLst/>
          </a:prstGeom>
          <a:noFill/>
          <a:ln w="936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38138" indent="-338138"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6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ru-RU" altLang="ru-RU" sz="2500" b="1"/>
              <a:t>Это процесс поэтапного переноса двух атомов водорода, отнимаемых от небольших метаболитов, на молекулярный кислород с образованием воды </a:t>
            </a:r>
            <a:r>
              <a:rPr lang="ru-RU" altLang="ru-RU" sz="2000" b="1"/>
              <a:t>(эндогенная вода, около 300 мл). </a:t>
            </a:r>
          </a:p>
          <a:p>
            <a:pPr eaLnBrk="1" hangingPunct="1">
              <a:spcBef>
                <a:spcPts val="6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ru-RU" altLang="ru-RU" sz="2500" b="1"/>
              <a:t>Субстраты МТО (</a:t>
            </a:r>
            <a:r>
              <a:rPr lang="en-US" altLang="ru-RU" sz="2500" b="1"/>
              <a:t>SH</a:t>
            </a:r>
            <a:r>
              <a:rPr lang="en-US" altLang="ru-RU" sz="1600" b="1"/>
              <a:t>2</a:t>
            </a:r>
            <a:r>
              <a:rPr lang="ru-RU" altLang="ru-RU" sz="2500" b="1"/>
              <a:t>) – вещества, которые окисляются в МТХ</a:t>
            </a:r>
          </a:p>
          <a:p>
            <a:pPr eaLnBrk="1" hangingPunct="1">
              <a:spcBef>
                <a:spcPts val="6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endParaRPr lang="ru-RU" altLang="ru-RU" sz="25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370013" y="73025"/>
            <a:ext cx="73136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000">
                <a:solidFill>
                  <a:srgbClr val="006666"/>
                </a:solidFill>
                <a:latin typeface="Arial" panose="020B0604020202020204" pitchFamily="34" charset="0"/>
              </a:rPr>
              <a:t/>
            </a:r>
            <a:br>
              <a:rPr lang="ru-RU" altLang="ru-RU" sz="2000">
                <a:solidFill>
                  <a:srgbClr val="006666"/>
                </a:solidFill>
                <a:latin typeface="Arial" panose="020B0604020202020204" pitchFamily="34" charset="0"/>
              </a:rPr>
            </a:br>
            <a:r>
              <a:rPr lang="ru-RU" altLang="ru-RU" sz="3600" b="1">
                <a:solidFill>
                  <a:srgbClr val="006666"/>
                </a:solidFill>
                <a:latin typeface="Arial" panose="020B0604020202020204" pitchFamily="34" charset="0"/>
              </a:rPr>
              <a:t>М.В. Ломоносов и Лавуазье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539750" y="1628775"/>
            <a:ext cx="4752975" cy="4608513"/>
          </a:xfrm>
          <a:prstGeom prst="rect">
            <a:avLst/>
          </a:prstGeom>
          <a:noFill/>
          <a:ln w="936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38138" indent="-338138"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6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ru-RU" altLang="ru-RU" sz="2800"/>
              <a:t>Окисление металлов происходит в результате соединения их с воздухом. </a:t>
            </a:r>
          </a:p>
          <a:p>
            <a:pPr eaLnBrk="1" hangingPunct="1">
              <a:spcBef>
                <a:spcPts val="6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ru-RU" altLang="ru-RU" sz="2800"/>
              <a:t>Современные представления о МТО быстро меняются </a:t>
            </a:r>
          </a:p>
        </p:txBody>
      </p:sp>
      <p:pic>
        <p:nvPicPr>
          <p:cNvPr id="32772" name="Picture 4" descr="E:\3_XIV_0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624013"/>
            <a:ext cx="3221038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258888" y="620713"/>
            <a:ext cx="7313612" cy="855662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800" b="1">
                <a:solidFill>
                  <a:srgbClr val="006666"/>
                </a:solidFill>
                <a:latin typeface="Arial" panose="020B0604020202020204" pitchFamily="34" charset="0"/>
              </a:rPr>
              <a:t>Цель лекции</a:t>
            </a:r>
            <a:r>
              <a:rPr lang="ru-RU" altLang="ru-RU" sz="2400">
                <a:solidFill>
                  <a:srgbClr val="006666"/>
                </a:solidFill>
                <a:latin typeface="Arial" panose="020B0604020202020204" pitchFamily="34" charset="0"/>
              </a:rPr>
              <a:t>:  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331913" y="1700213"/>
            <a:ext cx="6985000" cy="1817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750"/>
              </a:spcBef>
              <a:buFont typeface="Times New Roman" panose="02020603050405020304" pitchFamily="18" charset="0"/>
              <a:buNone/>
            </a:pPr>
            <a:r>
              <a:rPr lang="ru-RU" altLang="ru-RU" sz="2800"/>
              <a:t>Изучить процессы преобразования веществ и энергии, лежащие в основе физиологических функций организма</a:t>
            </a: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1331913" y="4316413"/>
            <a:ext cx="3022600" cy="2089150"/>
            <a:chOff x="839" y="2719"/>
            <a:chExt cx="1904" cy="1316"/>
          </a:xfrm>
        </p:grpSpPr>
        <p:pic>
          <p:nvPicPr>
            <p:cNvPr id="615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719"/>
              <a:ext cx="1905" cy="1317"/>
            </a:xfrm>
            <a:prstGeom prst="rect">
              <a:avLst/>
            </a:prstGeom>
            <a:noFill/>
            <a:ln w="9360">
              <a:solidFill>
                <a:srgbClr val="33CC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Text Box 5"/>
            <p:cNvSpPr txBox="1">
              <a:spLocks noChangeArrowheads="1"/>
            </p:cNvSpPr>
            <p:nvPr/>
          </p:nvSpPr>
          <p:spPr bwMode="auto">
            <a:xfrm>
              <a:off x="839" y="2719"/>
              <a:ext cx="1905" cy="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6143625" y="4357688"/>
            <a:ext cx="171450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700"/>
              </a:spcBef>
              <a:buFont typeface="Times New Roman" panose="02020603050405020304" pitchFamily="18" charset="0"/>
              <a:buNone/>
            </a:pPr>
            <a:r>
              <a:rPr lang="ru-RU" altLang="ru-RU" sz="280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07950" y="0"/>
            <a:ext cx="90011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3200" b="1">
                <a:solidFill>
                  <a:srgbClr val="006666"/>
                </a:solidFill>
                <a:latin typeface="Arial" panose="020B0604020202020204" pitchFamily="34" charset="0"/>
              </a:rPr>
              <a:t>Особенности </a:t>
            </a:r>
            <a:r>
              <a:rPr lang="ru-RU" altLang="ru-RU" sz="3200" b="1" i="1">
                <a:solidFill>
                  <a:schemeClr val="tx1"/>
                </a:solidFill>
                <a:latin typeface="Arial" panose="020B0604020202020204" pitchFamily="34" charset="0"/>
              </a:rPr>
              <a:t>реакций</a:t>
            </a:r>
            <a:r>
              <a:rPr lang="ru-RU" altLang="ru-RU" sz="3200" b="1">
                <a:solidFill>
                  <a:srgbClr val="006666"/>
                </a:solidFill>
                <a:latin typeface="Arial" panose="020B0604020202020204" pitchFamily="34" charset="0"/>
              </a:rPr>
              <a:t> митохондриального окисления  в организме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179388" y="1916113"/>
            <a:ext cx="8856662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marL="457200" indent="-457200" eaLnBrk="1" hangingPunct="1">
              <a:spcBef>
                <a:spcPts val="1250"/>
              </a:spcBef>
              <a:defRPr/>
            </a:pPr>
            <a:r>
              <a:rPr lang="ru-RU" altLang="ru-RU" sz="2800" b="1" dirty="0" smtClean="0"/>
              <a:t>Окисление происходит постепенно</a:t>
            </a:r>
          </a:p>
          <a:p>
            <a:pPr marL="457200" indent="-457200" eaLnBrk="1" hangingPunct="1">
              <a:spcBef>
                <a:spcPts val="1250"/>
              </a:spcBef>
              <a:defRPr/>
            </a:pPr>
            <a:r>
              <a:rPr lang="ru-RU" altLang="ru-RU" sz="2800" b="1" dirty="0" smtClean="0"/>
              <a:t>Реакции происходят в водной среде</a:t>
            </a:r>
          </a:p>
          <a:p>
            <a:pPr marL="457200" indent="-457200" eaLnBrk="1" hangingPunct="1">
              <a:spcBef>
                <a:spcPts val="1250"/>
              </a:spcBef>
              <a:defRPr/>
            </a:pPr>
            <a:r>
              <a:rPr lang="ru-RU" altLang="ru-RU" sz="2800" b="1" dirty="0" smtClean="0"/>
              <a:t> При сравнительно низкой температуре (37</a:t>
            </a:r>
            <a:r>
              <a:rPr lang="en-US" altLang="ru-RU" sz="2800" b="1" dirty="0" smtClean="0"/>
              <a:t>º</a:t>
            </a:r>
            <a:r>
              <a:rPr lang="ru-RU" altLang="ru-RU" sz="2800" b="1" dirty="0" smtClean="0"/>
              <a:t> С)</a:t>
            </a:r>
          </a:p>
          <a:p>
            <a:pPr marL="457200" indent="-457200" eaLnBrk="1" hangingPunct="1">
              <a:spcBef>
                <a:spcPts val="1250"/>
              </a:spcBef>
              <a:defRPr/>
            </a:pPr>
            <a:r>
              <a:rPr lang="ru-RU" altLang="ru-RU" sz="2800" b="1" dirty="0" smtClean="0"/>
              <a:t>Происходят в митохондриях </a:t>
            </a:r>
          </a:p>
          <a:p>
            <a:pPr eaLnBrk="1" hangingPunct="1">
              <a:spcBef>
                <a:spcPts val="1250"/>
              </a:spcBef>
              <a:buFont typeface="Times New Roman" panose="02020603050405020304" pitchFamily="18" charset="0"/>
              <a:buNone/>
              <a:defRPr/>
            </a:pPr>
            <a:r>
              <a:rPr lang="ru-RU" altLang="ru-RU" sz="2400" b="1" dirty="0" smtClean="0"/>
              <a:t>    (в эритроцитах невозможно)</a:t>
            </a:r>
          </a:p>
          <a:p>
            <a:pPr eaLnBrk="1" hangingPunct="1">
              <a:spcBef>
                <a:spcPts val="1250"/>
              </a:spcBef>
              <a:buFont typeface="Verdana" panose="020B0604030504040204" pitchFamily="34" charset="0"/>
              <a:buChar char="•"/>
              <a:defRPr/>
            </a:pPr>
            <a:endParaRPr lang="ru-RU" altLang="ru-RU" sz="28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0" y="246063"/>
            <a:ext cx="9144000" cy="1189037"/>
          </a:xfrm>
        </p:spPr>
        <p:txBody>
          <a:bodyPr/>
          <a:lstStyle/>
          <a:p>
            <a:pPr algn="ctr"/>
            <a:r>
              <a:rPr lang="ru-RU" altLang="ru-RU" b="1" smtClean="0"/>
              <a:t>Строение митохондрий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285750" y="1827213"/>
            <a:ext cx="8393113" cy="4697412"/>
          </a:xfrm>
        </p:spPr>
        <p:txBody>
          <a:bodyPr/>
          <a:lstStyle/>
          <a:p>
            <a:r>
              <a:rPr lang="ru-RU" altLang="ru-RU" b="1" smtClean="0"/>
              <a:t>Митохондрии имеют 2 мембраны : внешнюю и внутреннюю;</a:t>
            </a:r>
          </a:p>
          <a:p>
            <a:r>
              <a:rPr lang="ru-RU" altLang="ru-RU" b="1" smtClean="0"/>
              <a:t>Внутренняя мембрана образует складки – кристы. </a:t>
            </a:r>
          </a:p>
        </p:txBody>
      </p:sp>
      <p:pic>
        <p:nvPicPr>
          <p:cNvPr id="36868" name="Picture 3" descr="C:\Users\Тамара\Desktop\Новая папка (3)\1280286404_ris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357688"/>
            <a:ext cx="37909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7891" name="Picture 2" descr="C:\Users\Тамара\Desktop\Новая папка (3)\File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550" y="285750"/>
            <a:ext cx="8769350" cy="6292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/>
              <a:t>Тканевое дыхание. История 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500063" y="1827213"/>
            <a:ext cx="8178800" cy="4110037"/>
          </a:xfrm>
        </p:spPr>
        <p:txBody>
          <a:bodyPr/>
          <a:lstStyle/>
          <a:p>
            <a:pPr>
              <a:defRPr/>
            </a:pPr>
            <a:r>
              <a:rPr lang="ru-RU" altLang="ru-RU" sz="2400" dirty="0" smtClean="0"/>
              <a:t>Бах Алексей Николаевич (1857-1946 гг. Теория активации кислорода)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ru-RU" altLang="ru-RU" sz="2400" dirty="0" smtClean="0"/>
              <a:t>  </a:t>
            </a:r>
            <a:r>
              <a:rPr lang="ru-RU" altLang="ru-RU" sz="1800" dirty="0" err="1" smtClean="0"/>
              <a:t>Кащей</a:t>
            </a:r>
            <a:r>
              <a:rPr lang="ru-RU" altLang="ru-RU" sz="1800" dirty="0" smtClean="0"/>
              <a:t> бессмертный</a:t>
            </a:r>
          </a:p>
          <a:p>
            <a:pPr>
              <a:defRPr/>
            </a:pPr>
            <a:r>
              <a:rPr lang="ru-RU" altLang="ru-RU" sz="2400" dirty="0" smtClean="0"/>
              <a:t>Палладин Владимир Иванович теория активации водорода.  (Москва-Харьков-Варшава-Петроград 1859-1922 гг.)</a:t>
            </a:r>
          </a:p>
          <a:p>
            <a:pPr>
              <a:defRPr/>
            </a:pPr>
            <a:r>
              <a:rPr lang="ru-RU" altLang="ru-RU" sz="2400" dirty="0" err="1" smtClean="0"/>
              <a:t>Варбург</a:t>
            </a:r>
            <a:r>
              <a:rPr lang="ru-RU" altLang="ru-RU" sz="2400" dirty="0" smtClean="0"/>
              <a:t> Отто  (</a:t>
            </a:r>
            <a:r>
              <a:rPr lang="ru-RU" altLang="ru-RU" sz="2400" dirty="0" err="1" smtClean="0"/>
              <a:t>Н.премия</a:t>
            </a:r>
            <a:r>
              <a:rPr lang="ru-RU" altLang="ru-RU" sz="2400" dirty="0" smtClean="0"/>
              <a:t> 1931 г.) 1883-1970 гг. </a:t>
            </a:r>
          </a:p>
          <a:p>
            <a:pPr>
              <a:defRPr/>
            </a:pPr>
            <a:r>
              <a:rPr lang="ru-RU" altLang="ru-RU" sz="2400" dirty="0" smtClean="0"/>
              <a:t>Питер </a:t>
            </a:r>
            <a:r>
              <a:rPr lang="ru-RU" altLang="ru-RU" sz="2400" dirty="0" err="1" smtClean="0"/>
              <a:t>Митчел</a:t>
            </a:r>
            <a:r>
              <a:rPr lang="ru-RU" altLang="ru-RU" sz="2400" dirty="0" smtClean="0"/>
              <a:t> (</a:t>
            </a:r>
            <a:r>
              <a:rPr lang="ru-RU" altLang="ru-RU" sz="2400" dirty="0" err="1" smtClean="0"/>
              <a:t>Н.премия</a:t>
            </a:r>
            <a:r>
              <a:rPr lang="ru-RU" altLang="ru-RU" sz="2400" dirty="0" smtClean="0"/>
              <a:t> 1978 г.)</a:t>
            </a:r>
          </a:p>
          <a:p>
            <a:pPr>
              <a:defRPr/>
            </a:pPr>
            <a:r>
              <a:rPr lang="ru-RU" altLang="ru-RU" sz="2400" dirty="0" smtClean="0"/>
              <a:t>Скулачев Владимир Петрович (1935-)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/>
              <a:t>Тканевое дыхание 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500063" y="1827213"/>
            <a:ext cx="8178800" cy="4110037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от окисляемого вещества (субстрата) отнимаются 2 атома водорода (2 протона и 2 электрона);</a:t>
            </a:r>
          </a:p>
          <a:p>
            <a:pPr>
              <a:defRPr/>
            </a:pPr>
            <a:r>
              <a:rPr lang="ru-RU" altLang="ru-RU" dirty="0" smtClean="0"/>
              <a:t>по дыхательной цепи ( ферментов и коферментов, промежуточных переносчиков)  они передаются на молекулярный кислород – О</a:t>
            </a:r>
            <a:r>
              <a:rPr lang="ru-RU" altLang="ru-RU" baseline="-25000" dirty="0" smtClean="0"/>
              <a:t>2</a:t>
            </a:r>
            <a:r>
              <a:rPr lang="ru-RU" altLang="ru-RU" dirty="0" smtClean="0"/>
              <a:t>,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ru-RU" altLang="ru-RU" dirty="0" smtClean="0"/>
              <a:t>  в результате чего образуется вода. </a:t>
            </a:r>
          </a:p>
          <a:p>
            <a:pPr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000125" y="246063"/>
            <a:ext cx="7678738" cy="1189037"/>
          </a:xfrm>
        </p:spPr>
        <p:txBody>
          <a:bodyPr/>
          <a:lstStyle/>
          <a:p>
            <a:r>
              <a:rPr lang="ru-RU" altLang="ru-RU" b="1" smtClean="0"/>
              <a:t>Тканевое дыхание  - сложный ферментативный процесс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0" y="1557338"/>
            <a:ext cx="8858250" cy="5184775"/>
          </a:xfrm>
        </p:spPr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ru-RU" altLang="ru-RU" sz="2400" smtClean="0"/>
              <a:t>Все переносчики действуют последовательно, составляя «дыхательный ансамбль»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ru-RU" altLang="ru-RU" sz="2400" smtClean="0"/>
              <a:t>1. никотинамидные дегидрогеназы, (содержат вит. РР, никотинамид, НАД, НАДФ)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ru-RU" altLang="ru-RU" sz="2400" smtClean="0"/>
              <a:t>2. флавиновые дегидрогеназы,</a:t>
            </a:r>
            <a:r>
              <a:rPr lang="en-US" altLang="ru-RU" sz="2400" smtClean="0"/>
              <a:t> </a:t>
            </a:r>
            <a:r>
              <a:rPr lang="ru-RU" altLang="ru-RU" sz="2400" smtClean="0"/>
              <a:t>(содержат вит.В</a:t>
            </a:r>
            <a:r>
              <a:rPr lang="ru-RU" altLang="ru-RU" sz="1600" smtClean="0"/>
              <a:t>2 </a:t>
            </a:r>
            <a:r>
              <a:rPr lang="ru-RU" altLang="ru-RU" sz="2400" smtClean="0"/>
              <a:t>рибофлавин, ФАД или  ФМН</a:t>
            </a:r>
            <a:r>
              <a:rPr lang="en-US" altLang="ru-RU" sz="2400" smtClean="0"/>
              <a:t> </a:t>
            </a:r>
            <a:r>
              <a:rPr lang="ru-RU" altLang="ru-RU" sz="2400" smtClean="0"/>
              <a:t>)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ru-RU" altLang="ru-RU" sz="2400" smtClean="0"/>
              <a:t>3. Ко </a:t>
            </a:r>
            <a:r>
              <a:rPr lang="en-US" altLang="ru-RU" sz="2400" smtClean="0"/>
              <a:t>Q</a:t>
            </a:r>
            <a:r>
              <a:rPr lang="en-US" altLang="ru-RU" sz="1800" smtClean="0"/>
              <a:t>10</a:t>
            </a:r>
            <a:r>
              <a:rPr lang="ru-RU" altLang="ru-RU" sz="2400" smtClean="0"/>
              <a:t> 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ru-RU" altLang="ru-RU" sz="2400" smtClean="0"/>
              <a:t>4. цитохромы (содержат </a:t>
            </a:r>
            <a:r>
              <a:rPr lang="en-US" altLang="ru-RU" sz="2400" smtClean="0"/>
              <a:t>Fe </a:t>
            </a:r>
            <a:r>
              <a:rPr lang="ru-RU" altLang="ru-RU" sz="2400" smtClean="0"/>
              <a:t>в составе гема, работают парами)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ru-RU" altLang="ru-RU" sz="2400" smtClean="0"/>
              <a:t>а также комплексы </a:t>
            </a:r>
            <a:r>
              <a:rPr lang="en-US" altLang="ru-RU" sz="2400" smtClean="0"/>
              <a:t>I</a:t>
            </a:r>
            <a:r>
              <a:rPr lang="ru-RU" altLang="ru-RU" sz="2400" smtClean="0"/>
              <a:t> (НАД-убихинон),</a:t>
            </a:r>
            <a:r>
              <a:rPr lang="en-US" altLang="ru-RU" sz="2400" smtClean="0"/>
              <a:t> </a:t>
            </a:r>
            <a:endParaRPr lang="ru-RU" altLang="ru-RU" sz="2400" smtClean="0"/>
          </a:p>
          <a:p>
            <a:pPr>
              <a:buFont typeface="Times New Roman" panose="02020603050405020304" pitchFamily="18" charset="0"/>
              <a:buNone/>
            </a:pPr>
            <a:r>
              <a:rPr lang="en-US" altLang="ru-RU" sz="2400" smtClean="0"/>
              <a:t>II</a:t>
            </a:r>
            <a:r>
              <a:rPr lang="ru-RU" altLang="ru-RU" sz="2400" smtClean="0"/>
              <a:t>(ФАД, </a:t>
            </a:r>
            <a:r>
              <a:rPr lang="en-US" altLang="ru-RU" sz="2400" smtClean="0"/>
              <a:t>FeS</a:t>
            </a:r>
            <a:r>
              <a:rPr lang="ru-RU" altLang="ru-RU" sz="2400" smtClean="0"/>
              <a:t>, субстрат сукцинат),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ru-RU" sz="2400" smtClean="0"/>
              <a:t>III</a:t>
            </a:r>
            <a:r>
              <a:rPr lang="ru-RU" altLang="ru-RU" sz="2400" smtClean="0"/>
              <a:t> </a:t>
            </a:r>
            <a:r>
              <a:rPr lang="en-US" altLang="ru-RU" sz="2400" smtClean="0"/>
              <a:t>(</a:t>
            </a:r>
            <a:r>
              <a:rPr lang="ru-RU" altLang="ru-RU" sz="2400" smtClean="0"/>
              <a:t>цитохромы, гем, </a:t>
            </a:r>
            <a:r>
              <a:rPr lang="en-US" altLang="ru-RU" sz="2400" smtClean="0"/>
              <a:t>FeS)</a:t>
            </a:r>
            <a:r>
              <a:rPr lang="ru-RU" altLang="ru-RU" sz="2400" smtClean="0"/>
              <a:t>,</a:t>
            </a:r>
            <a:r>
              <a:rPr lang="en-US" altLang="ru-RU" sz="2400" smtClean="0"/>
              <a:t> IV (</a:t>
            </a:r>
            <a:r>
              <a:rPr lang="ru-RU" altLang="ru-RU" sz="2400" smtClean="0"/>
              <a:t>цитохромоксидаза, </a:t>
            </a:r>
            <a:r>
              <a:rPr lang="en-US" altLang="ru-RU" sz="2400" smtClean="0"/>
              <a:t>Cu)</a:t>
            </a:r>
            <a:r>
              <a:rPr lang="ru-RU" altLang="ru-RU" sz="2400" smtClean="0"/>
              <a:t>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zero50x.myjino.ru/allpic/47/9665-img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88913"/>
            <a:ext cx="9345612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cf.ppt-online.org/files/slide/o/OJAlmf1CNVv4u9zEjbdL7WT0KBaMhPRtDUk58Z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856663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Прямоугольник 1"/>
          <p:cNvSpPr>
            <a:spLocks noChangeArrowheads="1"/>
          </p:cNvSpPr>
          <p:nvPr/>
        </p:nvSpPr>
        <p:spPr bwMode="auto">
          <a:xfrm>
            <a:off x="755650" y="2060575"/>
            <a:ext cx="6985000" cy="72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913"/>
            <a:ext cx="9285288" cy="744855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44035" name="Picture 2" descr="https://cf.ppt-online.org/files/slide/a/areXQldvsFW7IKVL89T2YARqZCPz1Uxnh5uocO/slide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100013"/>
            <a:ext cx="9177338" cy="477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923213" cy="1511300"/>
          </a:xfrm>
        </p:spPr>
        <p:txBody>
          <a:bodyPr/>
          <a:lstStyle/>
          <a:p>
            <a:r>
              <a:rPr lang="ru-RU" altLang="ru-RU" smtClean="0"/>
              <a:t>Редокс-потенциал переносчиков</a:t>
            </a:r>
            <a:br>
              <a:rPr lang="ru-RU" altLang="ru-RU" smtClean="0"/>
            </a:br>
            <a:endParaRPr lang="ru-RU" altLang="ru-RU" b="1" smtClean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755650" y="1557338"/>
            <a:ext cx="8102600" cy="5184775"/>
          </a:xfrm>
        </p:spPr>
        <p:txBody>
          <a:bodyPr/>
          <a:lstStyle/>
          <a:p>
            <a:pPr>
              <a:buFont typeface="Times New Roman" panose="02020603050405020304" pitchFamily="18" charset="0"/>
              <a:buNone/>
              <a:defRPr/>
            </a:pPr>
            <a:r>
              <a:rPr lang="ru-RU" altLang="ru-RU" sz="2400" dirty="0" smtClean="0"/>
              <a:t>Измеряют в Вольтах.</a:t>
            </a:r>
          </a:p>
          <a:p>
            <a:pPr>
              <a:buFont typeface="Times New Roman" panose="02020603050405020304" pitchFamily="18" charset="0"/>
              <a:buNone/>
              <a:defRPr/>
            </a:pPr>
            <a:endParaRPr lang="ru-RU" altLang="ru-RU" sz="2400" dirty="0" smtClean="0"/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ru-RU" altLang="ru-RU" sz="2400" dirty="0" smtClean="0"/>
              <a:t>НАД -0,32 </a:t>
            </a:r>
            <a:r>
              <a:rPr lang="en-US" altLang="ru-RU" sz="2400" dirty="0" smtClean="0"/>
              <a:t>V</a:t>
            </a:r>
            <a:endParaRPr lang="ru-RU" altLang="ru-RU" sz="2400" dirty="0" smtClean="0"/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ru-RU" altLang="ru-RU" sz="2400" dirty="0" smtClean="0"/>
              <a:t>ФАД  -0,05</a:t>
            </a:r>
            <a:r>
              <a:rPr lang="en-US" altLang="ru-RU" sz="2400" dirty="0" smtClean="0"/>
              <a:t> V</a:t>
            </a:r>
            <a:endParaRPr lang="ru-RU" altLang="ru-RU" sz="2400" dirty="0" smtClean="0"/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ru-RU" altLang="ru-RU" sz="2400" dirty="0" smtClean="0"/>
              <a:t>Ко </a:t>
            </a:r>
            <a:r>
              <a:rPr lang="en-US" altLang="ru-RU" sz="2400" dirty="0" smtClean="0"/>
              <a:t>Q</a:t>
            </a:r>
            <a:r>
              <a:rPr lang="ru-RU" altLang="ru-RU" sz="2400" dirty="0" smtClean="0"/>
              <a:t> +0,04 </a:t>
            </a:r>
            <a:r>
              <a:rPr lang="en-US" altLang="ru-RU" sz="2400" dirty="0" smtClean="0"/>
              <a:t>V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ru-RU" altLang="ru-RU" sz="2400" dirty="0" err="1" smtClean="0"/>
              <a:t>Цитохромы</a:t>
            </a:r>
            <a:r>
              <a:rPr lang="ru-RU" altLang="ru-RU" sz="2400" dirty="0" smtClean="0"/>
              <a:t> +0.07-0,38</a:t>
            </a:r>
            <a:r>
              <a:rPr lang="en-US" altLang="ru-RU" sz="2400" dirty="0" smtClean="0"/>
              <a:t> V</a:t>
            </a:r>
            <a:endParaRPr lang="ru-RU" altLang="ru-RU" sz="2400" dirty="0" smtClean="0"/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ru-RU" altLang="ru-RU" sz="2400" dirty="0" smtClean="0"/>
              <a:t>О</a:t>
            </a:r>
            <a:r>
              <a:rPr lang="ru-RU" altLang="ru-RU" sz="1400" dirty="0" smtClean="0"/>
              <a:t>2    </a:t>
            </a:r>
            <a:r>
              <a:rPr lang="ru-RU" altLang="ru-RU" sz="2400" dirty="0" smtClean="0"/>
              <a:t>+0, 82</a:t>
            </a:r>
            <a:r>
              <a:rPr lang="en-US" altLang="ru-RU" sz="2400" dirty="0" smtClean="0"/>
              <a:t>  V</a:t>
            </a:r>
            <a:endParaRPr lang="ru-RU" altLang="ru-RU" sz="2400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"/>
          <p:cNvGrpSpPr>
            <a:grpSpLocks/>
          </p:cNvGrpSpPr>
          <p:nvPr/>
        </p:nvGrpSpPr>
        <p:grpSpPr bwMode="auto">
          <a:xfrm>
            <a:off x="6372225" y="539750"/>
            <a:ext cx="2520950" cy="3752850"/>
            <a:chOff x="3402" y="340"/>
            <a:chExt cx="2032" cy="3766"/>
          </a:xfrm>
        </p:grpSpPr>
        <p:pic>
          <p:nvPicPr>
            <p:cNvPr id="819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" y="340"/>
              <a:ext cx="2033" cy="3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199" name="Text Box 5"/>
            <p:cNvSpPr txBox="1">
              <a:spLocks noChangeArrowheads="1"/>
            </p:cNvSpPr>
            <p:nvPr/>
          </p:nvSpPr>
          <p:spPr bwMode="auto">
            <a:xfrm>
              <a:off x="3402" y="340"/>
              <a:ext cx="2033" cy="3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39750" y="360363"/>
            <a:ext cx="7313613" cy="900112"/>
          </a:xfrm>
          <a:prstGeom prst="rect">
            <a:avLst/>
          </a:prstGeom>
          <a:noFill/>
          <a:ln w="936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800" b="1">
                <a:solidFill>
                  <a:srgbClr val="006666"/>
                </a:solidFill>
                <a:latin typeface="Arial" panose="020B0604020202020204" pitchFamily="34" charset="0"/>
              </a:rPr>
              <a:t>Учебные вопросы</a:t>
            </a:r>
            <a:r>
              <a:rPr lang="ru-RU" altLang="ru-RU" sz="2800">
                <a:solidFill>
                  <a:srgbClr val="006666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85750" y="1619250"/>
            <a:ext cx="6072188" cy="4859338"/>
          </a:xfrm>
          <a:prstGeom prst="rect">
            <a:avLst/>
          </a:prstGeom>
          <a:solidFill>
            <a:srgbClr val="FFFFFF"/>
          </a:solidFill>
          <a:ln w="936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>
            <a:lvl1pPr marL="465138" indent="-465138"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65138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465138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65138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465138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465138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465138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465138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465138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465138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катаболизма  и анаболизма.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Роль ферментов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АТФ- универсальный аккумулятор энергии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Митохондриальное окисление 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ЦТК, его регуляция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endParaRPr lang="ru-RU" altLang="ru-RU" sz="2100" b="1"/>
          </a:p>
          <a:p>
            <a:pPr eaLnBrk="1" hangingPunct="1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70000"/>
              <a:buFont typeface="Wingdings" panose="05000000000000000000" pitchFamily="2" charset="2"/>
              <a:buChar char=""/>
            </a:pPr>
            <a:endParaRPr lang="ru-RU" altLang="ru-RU" sz="2100" b="1"/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2500313"/>
            <a:ext cx="20002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0,-52)"/>
                                          </p:val>
                                        </p:tav>
                                        <p:tav>
                                          <p:val>
                                            <p:strVal val="rgb(0,102,5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0,-52)"/>
                                          </p:val>
                                        </p:tav>
                                        <p:tav>
                                          <p:val>
                                            <p:strVal val="rgb(0,102,5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7993062" cy="1296988"/>
          </a:xfrm>
        </p:spPr>
        <p:txBody>
          <a:bodyPr/>
          <a:lstStyle/>
          <a:p>
            <a:pPr algn="ctr"/>
            <a:r>
              <a:rPr lang="ru-RU" altLang="ru-RU" sz="2800" smtClean="0"/>
              <a:t>Современная схема окислительного фосфорилирования в матриксе рН=8, </a:t>
            </a:r>
            <a:br>
              <a:rPr lang="ru-RU" altLang="ru-RU" sz="2800" smtClean="0"/>
            </a:br>
            <a:r>
              <a:rPr lang="ru-RU" altLang="ru-RU" sz="2800" smtClean="0"/>
              <a:t>в межмембранном пространстве рН=7 </a:t>
            </a:r>
          </a:p>
        </p:txBody>
      </p:sp>
      <p:pic>
        <p:nvPicPr>
          <p:cNvPr id="460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989138"/>
            <a:ext cx="7129462" cy="4392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918450" cy="1223963"/>
          </a:xfrm>
        </p:spPr>
        <p:txBody>
          <a:bodyPr/>
          <a:lstStyle/>
          <a:p>
            <a:r>
              <a:rPr lang="ru-RU" altLang="ru-RU" smtClean="0"/>
              <a:t>Субстраты МТО</a:t>
            </a:r>
          </a:p>
        </p:txBody>
      </p:sp>
      <p:sp>
        <p:nvSpPr>
          <p:cNvPr id="4710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1916113"/>
            <a:ext cx="7088187" cy="3722687"/>
          </a:xfrm>
        </p:spPr>
        <p:txBody>
          <a:bodyPr/>
          <a:lstStyle/>
          <a:p>
            <a:pPr algn="l"/>
            <a:r>
              <a:rPr lang="ru-RU" altLang="ru-RU" sz="3200" smtClean="0"/>
              <a:t>Субстраты полной цепи</a:t>
            </a:r>
          </a:p>
          <a:p>
            <a:pPr algn="l"/>
            <a:r>
              <a:rPr lang="ru-RU" altLang="ru-RU" sz="3200" smtClean="0"/>
              <a:t>1.Изоцитрат (сотни г в сутки)</a:t>
            </a:r>
          </a:p>
          <a:p>
            <a:pPr algn="l"/>
            <a:r>
              <a:rPr lang="ru-RU" altLang="ru-RU" sz="3200" smtClean="0"/>
              <a:t>2.Яблочная кислота</a:t>
            </a:r>
          </a:p>
          <a:p>
            <a:pPr algn="l"/>
            <a:r>
              <a:rPr lang="ru-RU" altLang="ru-RU" sz="3200" smtClean="0"/>
              <a:t>3.Бэта-окси-ацил КоА</a:t>
            </a:r>
          </a:p>
          <a:p>
            <a:pPr algn="l"/>
            <a:r>
              <a:rPr lang="ru-RU" altLang="ru-RU" sz="2000" smtClean="0"/>
              <a:t>4.Бэта-оксибутират (десятки г в сутки)</a:t>
            </a:r>
          </a:p>
          <a:p>
            <a:pPr algn="l"/>
            <a:r>
              <a:rPr lang="ru-RU" altLang="ru-RU" sz="2000" smtClean="0"/>
              <a:t>5. глутамат</a:t>
            </a:r>
          </a:p>
          <a:p>
            <a:pPr algn="l"/>
            <a:r>
              <a:rPr lang="ru-RU" altLang="ru-RU" sz="3200" smtClean="0"/>
              <a:t>Субстраты удлиненной цепи</a:t>
            </a:r>
          </a:p>
          <a:p>
            <a:pPr algn="l"/>
            <a:r>
              <a:rPr lang="ru-RU" altLang="ru-RU" sz="3200" smtClean="0"/>
              <a:t>Субстраты укороченной цепи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1000125" y="246063"/>
            <a:ext cx="7678738" cy="1189037"/>
          </a:xfrm>
        </p:spPr>
        <p:txBody>
          <a:bodyPr/>
          <a:lstStyle/>
          <a:p>
            <a:r>
              <a:rPr lang="ru-RU" altLang="ru-RU" b="1" smtClean="0"/>
              <a:t>Разобщающие яды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0" y="1557338"/>
            <a:ext cx="8858250" cy="5184775"/>
          </a:xfrm>
        </p:spPr>
        <p:txBody>
          <a:bodyPr/>
          <a:lstStyle/>
          <a:p>
            <a:r>
              <a:rPr lang="ru-RU" altLang="ru-RU" smtClean="0"/>
              <a:t>Динитрофенол</a:t>
            </a:r>
          </a:p>
          <a:p>
            <a:r>
              <a:rPr lang="ru-RU" altLang="ru-RU" smtClean="0"/>
              <a:t>Салициловая кислота</a:t>
            </a:r>
          </a:p>
          <a:p>
            <a:r>
              <a:rPr lang="ru-RU" altLang="ru-RU" smtClean="0"/>
              <a:t>Дикумарин</a:t>
            </a:r>
          </a:p>
          <a:p>
            <a:r>
              <a:rPr lang="ru-RU" altLang="ru-RU" smtClean="0"/>
              <a:t>Избыток гормонов щитовидной железы</a:t>
            </a:r>
          </a:p>
          <a:p>
            <a:r>
              <a:rPr lang="ru-RU" altLang="ru-RU" smtClean="0"/>
              <a:t>Опиаты (морфин, синтетические аналоги)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smtClean="0"/>
              <a:t>ЦТК- мультиферментная система</a:t>
            </a:r>
          </a:p>
        </p:txBody>
      </p:sp>
      <p:pic>
        <p:nvPicPr>
          <p:cNvPr id="49155" name="Picture 2" descr="C:\Users\Тамара\Desktop\Новая папка (3)\File0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963" y="1643063"/>
            <a:ext cx="8435975" cy="478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143000" y="214313"/>
            <a:ext cx="73136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000">
                <a:solidFill>
                  <a:srgbClr val="006666"/>
                </a:solidFill>
                <a:latin typeface="Arial" panose="020B0604020202020204" pitchFamily="34" charset="0"/>
              </a:rPr>
              <a:t/>
            </a:r>
            <a:br>
              <a:rPr lang="ru-RU" altLang="ru-RU" sz="2000">
                <a:solidFill>
                  <a:srgbClr val="006666"/>
                </a:solidFill>
                <a:latin typeface="Arial" panose="020B0604020202020204" pitchFamily="34" charset="0"/>
              </a:rPr>
            </a:br>
            <a:endParaRPr lang="ru-RU" altLang="ru-RU" sz="2000" b="1">
              <a:solidFill>
                <a:srgbClr val="006666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079500" y="1619250"/>
            <a:ext cx="7559675" cy="3779838"/>
          </a:xfrm>
          <a:prstGeom prst="rect">
            <a:avLst/>
          </a:prstGeom>
          <a:noFill/>
          <a:ln w="936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66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66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66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66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66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66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66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66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667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None/>
            </a:pPr>
            <a:r>
              <a:rPr lang="ru-RU" altLang="ru-RU" sz="2000" b="1"/>
              <a:t>	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None/>
            </a:pPr>
            <a:endParaRPr lang="ru-RU" altLang="ru-RU" sz="2000" b="1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None/>
            </a:pPr>
            <a:r>
              <a:rPr lang="ru-RU" altLang="ru-RU" sz="2000" b="1"/>
              <a:t>Метаболизм – определение.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None/>
            </a:pPr>
            <a:r>
              <a:rPr lang="ru-RU" altLang="ru-RU" sz="2000" b="1"/>
              <a:t>Метаболиты.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None/>
            </a:pPr>
            <a:r>
              <a:rPr lang="ru-RU" altLang="ru-RU" sz="2000" b="1"/>
              <a:t>Мультиферментные системы (метаболические пути).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None/>
            </a:pPr>
            <a:r>
              <a:rPr lang="ru-RU" altLang="ru-RU" sz="2000" b="1"/>
              <a:t>Ключевой фермент.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None/>
            </a:pPr>
            <a:r>
              <a:rPr lang="en-US" altLang="ru-RU" sz="2000" b="1"/>
              <a:t>      E</a:t>
            </a:r>
            <a:r>
              <a:rPr lang="en-US" altLang="ru-RU" sz="1400" b="1"/>
              <a:t>1</a:t>
            </a:r>
            <a:r>
              <a:rPr lang="en-US" altLang="ru-RU" sz="2000" b="1"/>
              <a:t>              </a:t>
            </a:r>
            <a:r>
              <a:rPr lang="ru-RU" altLang="ru-RU" sz="2000" b="1"/>
              <a:t> </a:t>
            </a:r>
            <a:r>
              <a:rPr lang="en-US" altLang="ru-RU" sz="2000" b="1"/>
              <a:t> E</a:t>
            </a:r>
            <a:r>
              <a:rPr lang="en-US" altLang="ru-RU" sz="1400" b="1"/>
              <a:t>2</a:t>
            </a:r>
            <a:r>
              <a:rPr lang="en-US" altLang="ru-RU" sz="2000" b="1"/>
              <a:t>            E</a:t>
            </a:r>
            <a:r>
              <a:rPr lang="en-US" altLang="ru-RU" sz="1400" b="1"/>
              <a:t>3</a:t>
            </a:r>
            <a:endParaRPr lang="ru-RU" altLang="ru-RU" sz="1400" b="1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None/>
            </a:pPr>
            <a:r>
              <a:rPr lang="ru-RU" altLang="ru-RU" sz="2000" b="1"/>
              <a:t>А              В                С               </a:t>
            </a:r>
            <a:r>
              <a:rPr lang="en-US" altLang="ru-RU" sz="2000" b="1"/>
              <a:t>D</a:t>
            </a:r>
            <a:endParaRPr lang="ru-RU" altLang="ru-RU" sz="2000" b="1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None/>
            </a:pPr>
            <a:endParaRPr lang="ru-RU" altLang="ru-RU" sz="2000" b="1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None/>
            </a:pPr>
            <a:endParaRPr lang="ru-RU" altLang="ru-RU" sz="2000" b="1"/>
          </a:p>
        </p:txBody>
      </p:sp>
      <p:sp>
        <p:nvSpPr>
          <p:cNvPr id="10244" name="Стрелка вправо 3"/>
          <p:cNvSpPr>
            <a:spLocks noChangeArrowheads="1"/>
          </p:cNvSpPr>
          <p:nvPr/>
        </p:nvSpPr>
        <p:spPr bwMode="auto">
          <a:xfrm>
            <a:off x="1476375" y="4221163"/>
            <a:ext cx="863600" cy="431800"/>
          </a:xfrm>
          <a:prstGeom prst="rightArrow">
            <a:avLst>
              <a:gd name="adj1" fmla="val 50000"/>
              <a:gd name="adj2" fmla="val 47944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45" name="Стрелка вправо 4"/>
          <p:cNvSpPr>
            <a:spLocks noChangeArrowheads="1"/>
          </p:cNvSpPr>
          <p:nvPr/>
        </p:nvSpPr>
        <p:spPr bwMode="auto">
          <a:xfrm>
            <a:off x="3059113" y="4221163"/>
            <a:ext cx="979487" cy="431800"/>
          </a:xfrm>
          <a:prstGeom prst="rightArrow">
            <a:avLst>
              <a:gd name="adj1" fmla="val 50000"/>
              <a:gd name="adj2" fmla="val 4805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46" name="Стрелка вправо 5"/>
          <p:cNvSpPr>
            <a:spLocks noChangeArrowheads="1"/>
          </p:cNvSpPr>
          <p:nvPr/>
        </p:nvSpPr>
        <p:spPr bwMode="auto">
          <a:xfrm>
            <a:off x="4500563" y="4221163"/>
            <a:ext cx="977900" cy="360362"/>
          </a:xfrm>
          <a:prstGeom prst="rightArrow">
            <a:avLst>
              <a:gd name="adj1" fmla="val 50000"/>
              <a:gd name="adj2" fmla="val 496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МЕТАБОЛИЗМ, равновесие.</a:t>
            </a:r>
          </a:p>
        </p:txBody>
      </p:sp>
      <p:sp>
        <p:nvSpPr>
          <p:cNvPr id="33795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АНАБОЛИЗМ</a:t>
            </a:r>
          </a:p>
          <a:p>
            <a:pPr>
              <a:buFont typeface="Times New Roman" pitchFamily="16" charset="0"/>
              <a:buChar char="•"/>
              <a:defRPr/>
            </a:pPr>
            <a:r>
              <a:rPr lang="ru-RU" b="1" dirty="0" smtClean="0"/>
              <a:t>Реакции синтеза</a:t>
            </a:r>
          </a:p>
          <a:p>
            <a:pPr>
              <a:buFont typeface="Times New Roman" pitchFamily="16" charset="0"/>
              <a:buChar char="•"/>
              <a:defRPr/>
            </a:pPr>
            <a:r>
              <a:rPr lang="ru-RU" b="1" dirty="0" smtClean="0"/>
              <a:t>Катализируют </a:t>
            </a:r>
            <a:r>
              <a:rPr lang="ru-RU" b="1" dirty="0" err="1" smtClean="0"/>
              <a:t>синтазы</a:t>
            </a:r>
            <a:endParaRPr lang="ru-RU" b="1" dirty="0" smtClean="0"/>
          </a:p>
        </p:txBody>
      </p:sp>
      <p:sp>
        <p:nvSpPr>
          <p:cNvPr id="33796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КАТАБОЛИЗМ</a:t>
            </a:r>
          </a:p>
          <a:p>
            <a:pPr>
              <a:buFont typeface="Times New Roman" pitchFamily="16" charset="0"/>
              <a:buChar char="•"/>
              <a:defRPr/>
            </a:pPr>
            <a:r>
              <a:rPr lang="ru-RU" b="1" dirty="0" smtClean="0"/>
              <a:t>Процесс превращения крупных </a:t>
            </a:r>
            <a:r>
              <a:rPr lang="ru-RU" b="1" dirty="0" err="1" smtClean="0"/>
              <a:t>биомолекул</a:t>
            </a:r>
            <a:endParaRPr lang="ru-RU" b="1" dirty="0" smtClean="0"/>
          </a:p>
          <a:p>
            <a:pPr>
              <a:buFont typeface="Times New Roman" pitchFamily="16" charset="0"/>
              <a:buNone/>
              <a:defRPr/>
            </a:pPr>
            <a:r>
              <a:rPr lang="ru-RU" b="1" dirty="0" smtClean="0"/>
              <a:t>   в молекулы меньшего размера</a:t>
            </a:r>
          </a:p>
          <a:p>
            <a:pPr>
              <a:buFont typeface="Times New Roman" pitchFamily="16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676275"/>
            <a:ext cx="2266950" cy="752475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buFont typeface="Times New Roman" panose="02020603050405020304" pitchFamily="18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БЕЛКИ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100 г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786438" y="654050"/>
            <a:ext cx="2889250" cy="8048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900" b="1" kern="0" dirty="0">
                <a:solidFill>
                  <a:schemeClr val="tx1"/>
                </a:solidFill>
                <a:latin typeface="+mn-lt"/>
                <a:ea typeface="+mn-ea"/>
              </a:rPr>
              <a:t>УГЛЕВОДЫ</a:t>
            </a:r>
          </a:p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600" b="1" kern="0" dirty="0">
                <a:solidFill>
                  <a:schemeClr val="tx1"/>
                </a:solidFill>
                <a:latin typeface="+mn-lt"/>
                <a:ea typeface="+mn-ea"/>
              </a:rPr>
              <a:t>400 г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916238" y="654050"/>
            <a:ext cx="2376487" cy="8048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900" b="1" kern="0" dirty="0">
                <a:solidFill>
                  <a:schemeClr val="tx1"/>
                </a:solidFill>
                <a:latin typeface="+mn-lt"/>
                <a:ea typeface="+mn-ea"/>
              </a:rPr>
              <a:t>ЛИПИДЫ </a:t>
            </a:r>
            <a:r>
              <a:rPr lang="ru-RU" sz="1600" b="1" dirty="0">
                <a:solidFill>
                  <a:schemeClr val="tx1"/>
                </a:solidFill>
              </a:rPr>
              <a:t>100 г</a:t>
            </a:r>
            <a:endParaRPr lang="ru-RU" sz="1600" b="1" kern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 bwMode="auto">
          <a:xfrm>
            <a:off x="357188" y="1643063"/>
            <a:ext cx="2857500" cy="601662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kern="0" dirty="0">
                <a:solidFill>
                  <a:schemeClr val="tx1"/>
                </a:solidFill>
                <a:latin typeface="+mn-lt"/>
                <a:ea typeface="+mn-ea"/>
              </a:rPr>
              <a:t>аминокислоты</a:t>
            </a:r>
          </a:p>
        </p:txBody>
      </p:sp>
      <p:sp>
        <p:nvSpPr>
          <p:cNvPr id="33" name="Содержимое 2"/>
          <p:cNvSpPr txBox="1">
            <a:spLocks/>
          </p:cNvSpPr>
          <p:nvPr/>
        </p:nvSpPr>
        <p:spPr bwMode="auto">
          <a:xfrm>
            <a:off x="3429000" y="1643063"/>
            <a:ext cx="2143125" cy="1138237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b="1" kern="0" dirty="0">
                <a:solidFill>
                  <a:schemeClr val="tx1"/>
                </a:solidFill>
                <a:latin typeface="+mn-lt"/>
                <a:ea typeface="+mn-ea"/>
              </a:rPr>
              <a:t>  Жирные</a:t>
            </a:r>
          </a:p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b="1" kern="0" dirty="0">
                <a:solidFill>
                  <a:schemeClr val="tx1"/>
                </a:solidFill>
                <a:latin typeface="+mn-lt"/>
                <a:ea typeface="+mn-ea"/>
              </a:rPr>
              <a:t>   кислоты, глицерин</a:t>
            </a: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 bwMode="auto">
          <a:xfrm>
            <a:off x="6215063" y="1643063"/>
            <a:ext cx="2071687" cy="633412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kern="0" dirty="0">
                <a:solidFill>
                  <a:schemeClr val="tx1"/>
                </a:solidFill>
                <a:latin typeface="+mn-lt"/>
                <a:ea typeface="+mn-ea"/>
              </a:rPr>
              <a:t>глюкоза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16238" y="4437063"/>
            <a:ext cx="3346450" cy="646112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b="1" dirty="0" err="1">
                <a:solidFill>
                  <a:schemeClr val="accent2"/>
                </a:solidFill>
                <a:latin typeface="Verdana" pitchFamily="32" charset="0"/>
                <a:ea typeface="MS Gothic" charset="-128"/>
              </a:rPr>
              <a:t>Ацетил-КоА</a:t>
            </a:r>
            <a:endParaRPr lang="ru-RU" sz="3600" b="1" dirty="0">
              <a:solidFill>
                <a:schemeClr val="accent2"/>
              </a:solidFill>
              <a:latin typeface="Verdana" pitchFamily="32" charset="0"/>
              <a:ea typeface="MS Gothic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51275" y="2997200"/>
            <a:ext cx="4643438" cy="123031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dirty="0">
                <a:latin typeface="Verdana" pitchFamily="32" charset="0"/>
                <a:ea typeface="MS Gothic" charset="-128"/>
              </a:rPr>
              <a:t>ПИРОВИНОГРАДНАЯ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itchFamily="32" charset="0"/>
                <a:ea typeface="MS Gothic" charset="-128"/>
              </a:rPr>
              <a:t>ПИРОВИНОГРАДНАЯ КИСЛОТА</a:t>
            </a:r>
            <a:endParaRPr lang="ru-RU" sz="2800" b="1" dirty="0">
              <a:latin typeface="Verdana" pitchFamily="32" charset="0"/>
              <a:ea typeface="MS Gothic" charset="-128"/>
            </a:endParaRPr>
          </a:p>
        </p:txBody>
      </p:sp>
      <p:cxnSp>
        <p:nvCxnSpPr>
          <p:cNvPr id="14346" name="Прямая со стрелкой 29"/>
          <p:cNvCxnSpPr>
            <a:cxnSpLocks noChangeShapeType="1"/>
          </p:cNvCxnSpPr>
          <p:nvPr/>
        </p:nvCxnSpPr>
        <p:spPr bwMode="auto">
          <a:xfrm>
            <a:off x="1071563" y="1500188"/>
            <a:ext cx="21431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7" name="Прямая со стрелкой 35"/>
          <p:cNvCxnSpPr>
            <a:cxnSpLocks noChangeShapeType="1"/>
          </p:cNvCxnSpPr>
          <p:nvPr/>
        </p:nvCxnSpPr>
        <p:spPr bwMode="auto">
          <a:xfrm rot="5400000">
            <a:off x="4071144" y="1570832"/>
            <a:ext cx="1428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8" name="Прямая со стрелкой 37"/>
          <p:cNvCxnSpPr>
            <a:cxnSpLocks noChangeShapeType="1"/>
            <a:endCxn id="34" idx="0"/>
          </p:cNvCxnSpPr>
          <p:nvPr/>
        </p:nvCxnSpPr>
        <p:spPr bwMode="auto">
          <a:xfrm flipH="1">
            <a:off x="7251700" y="1428750"/>
            <a:ext cx="34925" cy="214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9" name="Скругленная соединительная линия 39"/>
          <p:cNvCxnSpPr>
            <a:cxnSpLocks noChangeShapeType="1"/>
          </p:cNvCxnSpPr>
          <p:nvPr/>
        </p:nvCxnSpPr>
        <p:spPr bwMode="auto">
          <a:xfrm>
            <a:off x="1116013" y="2420938"/>
            <a:ext cx="2592387" cy="1152525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Скругленная соединительная линия 50"/>
          <p:cNvCxnSpPr>
            <a:cxnSpLocks noChangeShapeType="1"/>
          </p:cNvCxnSpPr>
          <p:nvPr/>
        </p:nvCxnSpPr>
        <p:spPr bwMode="auto">
          <a:xfrm rot="5400000">
            <a:off x="6768307" y="2385218"/>
            <a:ext cx="647700" cy="576263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Скругленная соединительная линия 52"/>
          <p:cNvCxnSpPr>
            <a:cxnSpLocks noChangeShapeType="1"/>
          </p:cNvCxnSpPr>
          <p:nvPr/>
        </p:nvCxnSpPr>
        <p:spPr bwMode="auto">
          <a:xfrm rot="5400000">
            <a:off x="2590800" y="3394075"/>
            <a:ext cx="1584325" cy="212725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Стрелка вниз 53"/>
          <p:cNvSpPr/>
          <p:nvPr/>
        </p:nvSpPr>
        <p:spPr bwMode="auto">
          <a:xfrm>
            <a:off x="4429125" y="4143375"/>
            <a:ext cx="285750" cy="28575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Verdana" pitchFamily="32" charset="0"/>
              <a:ea typeface="MS Gothic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19475" y="5572125"/>
            <a:ext cx="1584325" cy="76993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400" b="1" dirty="0">
                <a:solidFill>
                  <a:schemeClr val="tx1"/>
                </a:solidFill>
                <a:latin typeface="Verdana" pitchFamily="32" charset="0"/>
                <a:ea typeface="MS Gothic" charset="-128"/>
              </a:rPr>
              <a:t>ЦТК</a:t>
            </a:r>
          </a:p>
        </p:txBody>
      </p:sp>
      <p:sp>
        <p:nvSpPr>
          <p:cNvPr id="56" name="Стрелка вниз 55"/>
          <p:cNvSpPr/>
          <p:nvPr/>
        </p:nvSpPr>
        <p:spPr bwMode="auto">
          <a:xfrm>
            <a:off x="4429125" y="5214938"/>
            <a:ext cx="285750" cy="28575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Verdana" pitchFamily="32" charset="0"/>
              <a:ea typeface="MS Gothic" charset="-128"/>
            </a:endParaRPr>
          </a:p>
        </p:txBody>
      </p:sp>
      <p:sp>
        <p:nvSpPr>
          <p:cNvPr id="57" name="Стрелка вправо 56"/>
          <p:cNvSpPr/>
          <p:nvPr/>
        </p:nvSpPr>
        <p:spPr bwMode="auto">
          <a:xfrm>
            <a:off x="5643563" y="5929313"/>
            <a:ext cx="500062" cy="21431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Verdana" pitchFamily="32" charset="0"/>
              <a:ea typeface="MS Gothic" charset="-12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16688" y="5357813"/>
            <a:ext cx="2055812" cy="120015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Verdana" pitchFamily="32" charset="0"/>
                <a:ea typeface="MS Gothic" charset="-128"/>
              </a:rPr>
              <a:t>Конечные продукты – СО</a:t>
            </a:r>
            <a:r>
              <a:rPr lang="ru-RU" b="1" baseline="-25000" dirty="0">
                <a:solidFill>
                  <a:schemeClr val="tx1"/>
                </a:solidFill>
                <a:latin typeface="Verdana" pitchFamily="32" charset="0"/>
                <a:ea typeface="MS Gothic" charset="-128"/>
              </a:rPr>
              <a:t>2</a:t>
            </a:r>
            <a:r>
              <a:rPr lang="ru-RU" b="1" dirty="0">
                <a:solidFill>
                  <a:schemeClr val="tx1"/>
                </a:solidFill>
                <a:latin typeface="Verdana" pitchFamily="32" charset="0"/>
                <a:ea typeface="MS Gothic" charset="-128"/>
              </a:rPr>
              <a:t> и Н</a:t>
            </a:r>
            <a:r>
              <a:rPr lang="ru-RU" b="1" baseline="-25000" dirty="0">
                <a:solidFill>
                  <a:schemeClr val="tx1"/>
                </a:solidFill>
                <a:latin typeface="Verdana" pitchFamily="32" charset="0"/>
                <a:ea typeface="MS Gothic" charset="-128"/>
              </a:rPr>
              <a:t>2</a:t>
            </a:r>
            <a:r>
              <a:rPr lang="ru-RU" b="1" dirty="0">
                <a:solidFill>
                  <a:schemeClr val="tx1"/>
                </a:solidFill>
                <a:latin typeface="Verdana" pitchFamily="32" charset="0"/>
                <a:ea typeface="MS Gothic" charset="-128"/>
              </a:rPr>
              <a:t>О</a:t>
            </a:r>
            <a:r>
              <a:rPr lang="ru-RU" b="1" dirty="0">
                <a:latin typeface="Verdana" pitchFamily="32" charset="0"/>
                <a:ea typeface="MS Gothic" charset="-128"/>
              </a:rPr>
              <a:t> продукт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95288" y="301625"/>
            <a:ext cx="8497887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ru-RU" sz="2800" b="1">
                <a:solidFill>
                  <a:srgbClr val="006666"/>
                </a:solidFill>
                <a:latin typeface="Arial" panose="020B0604020202020204" pitchFamily="34" charset="0"/>
              </a:rPr>
              <a:t>3 </a:t>
            </a:r>
            <a:r>
              <a:rPr lang="ru-RU" altLang="ru-RU" sz="2800" b="1">
                <a:solidFill>
                  <a:srgbClr val="006666"/>
                </a:solidFill>
                <a:latin typeface="Arial" panose="020B0604020202020204" pitchFamily="34" charset="0"/>
              </a:rPr>
              <a:t>этапа катаболизма, в результате 2-ого этапа образуется универсальный метаболит, содержащий вит В</a:t>
            </a:r>
            <a:r>
              <a:rPr lang="ru-RU" altLang="ru-RU" sz="1800" b="1">
                <a:solidFill>
                  <a:srgbClr val="006666"/>
                </a:solidFill>
                <a:latin typeface="Arial" panose="020B0604020202020204" pitchFamily="34" charset="0"/>
              </a:rPr>
              <a:t>5</a:t>
            </a:r>
            <a:r>
              <a:rPr lang="ru-RU" altLang="ru-RU" sz="1600" b="1">
                <a:solidFill>
                  <a:srgbClr val="006666"/>
                </a:solidFill>
                <a:latin typeface="Arial" panose="020B0604020202020204" pitchFamily="34" charset="0"/>
              </a:rPr>
              <a:t>  – </a:t>
            </a:r>
            <a:r>
              <a:rPr lang="ru-RU" altLang="ru-RU" sz="2800" b="1">
                <a:solidFill>
                  <a:srgbClr val="006666"/>
                </a:solidFill>
                <a:latin typeface="Arial" panose="020B0604020202020204" pitchFamily="34" charset="0"/>
              </a:rPr>
              <a:t>пантотеновую килоту -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928688" y="2205038"/>
            <a:ext cx="371475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8138" indent="-338138"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endParaRPr lang="ru-RU" altLang="ru-RU"/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ru-RU" altLang="ru-RU"/>
              <a:t>	ацетил КоА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573463"/>
            <a:ext cx="50403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Цикл   трикарбоновых кислот (цикл Кребса)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23850" y="1844675"/>
            <a:ext cx="8321675" cy="4110038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Цикл Кребса </a:t>
            </a:r>
            <a:r>
              <a:rPr lang="ru-RU" altLang="ru-RU" b="1" smtClean="0"/>
              <a:t>– это завершающий этап катаболизма, в ходе которого происходит окисление остатка уксусной кислоты, входящего в состав ацетил-Ко А, до СО</a:t>
            </a:r>
            <a:r>
              <a:rPr lang="ru-RU" altLang="ru-RU" b="1" baseline="-25000" smtClean="0"/>
              <a:t>2</a:t>
            </a:r>
            <a:r>
              <a:rPr lang="ru-RU" altLang="ru-RU" b="1" smtClean="0"/>
              <a:t> и Н</a:t>
            </a:r>
            <a:r>
              <a:rPr lang="ru-RU" altLang="ru-RU" b="1" baseline="-25000" smtClean="0"/>
              <a:t>2</a:t>
            </a:r>
            <a:r>
              <a:rPr lang="ru-RU" altLang="ru-RU" b="1" smtClean="0"/>
              <a:t>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331913" y="333375"/>
            <a:ext cx="735171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000">
                <a:solidFill>
                  <a:srgbClr val="006666"/>
                </a:solidFill>
                <a:latin typeface="Arial" panose="020B0604020202020204" pitchFamily="34" charset="0"/>
              </a:rPr>
              <a:t/>
            </a:r>
            <a:br>
              <a:rPr lang="ru-RU" altLang="ru-RU" sz="2000">
                <a:solidFill>
                  <a:srgbClr val="006666"/>
                </a:solidFill>
                <a:latin typeface="Arial" panose="020B0604020202020204" pitchFamily="34" charset="0"/>
              </a:rPr>
            </a:br>
            <a:r>
              <a:rPr lang="ru-RU" altLang="ru-RU" sz="2000">
                <a:solidFill>
                  <a:srgbClr val="006666"/>
                </a:solidFill>
                <a:latin typeface="Arial" panose="020B0604020202020204" pitchFamily="34" charset="0"/>
              </a:rPr>
              <a:t/>
            </a:r>
            <a:br>
              <a:rPr lang="ru-RU" altLang="ru-RU" sz="2000">
                <a:solidFill>
                  <a:srgbClr val="006666"/>
                </a:solidFill>
                <a:latin typeface="Arial" panose="020B0604020202020204" pitchFamily="34" charset="0"/>
              </a:rPr>
            </a:br>
            <a:r>
              <a:rPr lang="ru-RU" altLang="ru-RU" sz="2400" b="1">
                <a:solidFill>
                  <a:schemeClr val="tx1"/>
                </a:solidFill>
                <a:latin typeface="Arial" panose="020B0604020202020204" pitchFamily="34" charset="0"/>
              </a:rPr>
              <a:t>АТФ - универсальный аккумулятор энергии,</a:t>
            </a: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chemeClr val="tx1"/>
                </a:solidFill>
                <a:latin typeface="Arial" panose="020B0604020202020204" pitchFamily="34" charset="0"/>
              </a:rPr>
              <a:t>3-4 г в организме, оборот каждой молекулы более 10 000 раз в сутки 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403350" y="1916113"/>
            <a:ext cx="5740400" cy="4071937"/>
          </a:xfrm>
          <a:prstGeom prst="rect">
            <a:avLst/>
          </a:prstGeom>
          <a:noFill/>
          <a:ln w="936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38138" indent="-338138">
              <a:spcBef>
                <a:spcPts val="7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1pPr>
            <a:lvl2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5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3pPr>
            <a:lvl4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4pPr>
            <a:lvl5pPr>
              <a:spcBef>
                <a:spcPts val="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900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625"/>
              </a:spcBef>
              <a:buClr>
                <a:srgbClr val="006666"/>
              </a:buClr>
              <a:buSzPct val="70000"/>
              <a:buFont typeface="Times New Roman" panose="02020603050405020304" pitchFamily="18" charset="0"/>
              <a:buNone/>
            </a:pPr>
            <a:endParaRPr lang="ru-RU" altLang="ru-RU" sz="3200" b="1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03500"/>
            <a:ext cx="437832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Verdana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Verdana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676</Words>
  <Application>Microsoft Office PowerPoint</Application>
  <PresentationFormat>Экран (4:3)</PresentationFormat>
  <Paragraphs>145</Paragraphs>
  <Slides>33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Verdana</vt:lpstr>
      <vt:lpstr>MS Gothic</vt:lpstr>
      <vt:lpstr>Arial</vt:lpstr>
      <vt:lpstr>Times New Roman</vt:lpstr>
      <vt:lpstr>Arial Unicode MS</vt:lpstr>
      <vt:lpstr>Wingdings</vt:lpstr>
      <vt:lpstr>Symbol</vt:lpstr>
      <vt:lpstr>Calibri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МЕТАБОЛИЗМ, равновесие.</vt:lpstr>
      <vt:lpstr>Презентация PowerPoint</vt:lpstr>
      <vt:lpstr>Презентация PowerPoint</vt:lpstr>
      <vt:lpstr>Цикл   трикарбоновых кислот (цикл Кребса)</vt:lpstr>
      <vt:lpstr>Презентация PowerPoint</vt:lpstr>
      <vt:lpstr>Примеры макроэргических соединений</vt:lpstr>
      <vt:lpstr>Креатинфосфатная реакция</vt:lpstr>
      <vt:lpstr>Образование  креатинина</vt:lpstr>
      <vt:lpstr>Презентация PowerPoint</vt:lpstr>
      <vt:lpstr>Презентация PowerPoint</vt:lpstr>
      <vt:lpstr> Основные  пути ресинтеза АТФ:</vt:lpstr>
      <vt:lpstr>      Количественные критерии креатинфосфатного механизма 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Строение митохондрий</vt:lpstr>
      <vt:lpstr>Презентация PowerPoint</vt:lpstr>
      <vt:lpstr>Тканевое дыхание. История </vt:lpstr>
      <vt:lpstr>Тканевое дыхание </vt:lpstr>
      <vt:lpstr>Тканевое дыхание  - сложный ферментативный процесс</vt:lpstr>
      <vt:lpstr>Презентация PowerPoint</vt:lpstr>
      <vt:lpstr>Презентация PowerPoint</vt:lpstr>
      <vt:lpstr>Презентация PowerPoint</vt:lpstr>
      <vt:lpstr>Редокс-потенциал переносчиков </vt:lpstr>
      <vt:lpstr>Современная схема окислительного фосфорилирования в матриксе рН=8,  в межмембранном пространстве рН=7 </vt:lpstr>
      <vt:lpstr>Субстраты МТО</vt:lpstr>
      <vt:lpstr>Разобщающие яды</vt:lpstr>
      <vt:lpstr>ЦТК- мультиферментная система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6. НЕРВНАЯ СИСТЕМА</dc:title>
  <dc:creator>тамара</dc:creator>
  <cp:lastModifiedBy>biohim</cp:lastModifiedBy>
  <cp:revision>176</cp:revision>
  <cp:lastPrinted>1601-01-01T00:00:00Z</cp:lastPrinted>
  <dcterms:created xsi:type="dcterms:W3CDTF">2007-04-18T16:26:42Z</dcterms:created>
  <dcterms:modified xsi:type="dcterms:W3CDTF">2021-09-16T08:28:35Z</dcterms:modified>
</cp:coreProperties>
</file>